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78" r:id="rId2"/>
    <p:sldId id="261" r:id="rId3"/>
    <p:sldId id="498" r:id="rId4"/>
    <p:sldId id="513" r:id="rId5"/>
    <p:sldId id="516" r:id="rId6"/>
    <p:sldId id="500" r:id="rId7"/>
    <p:sldId id="521" r:id="rId8"/>
    <p:sldId id="533" r:id="rId9"/>
    <p:sldId id="523" r:id="rId10"/>
    <p:sldId id="524" r:id="rId11"/>
    <p:sldId id="549" r:id="rId12"/>
    <p:sldId id="547" r:id="rId13"/>
    <p:sldId id="525" r:id="rId14"/>
    <p:sldId id="548" r:id="rId15"/>
    <p:sldId id="550" r:id="rId16"/>
    <p:sldId id="528" r:id="rId17"/>
    <p:sldId id="529" r:id="rId18"/>
    <p:sldId id="530" r:id="rId19"/>
    <p:sldId id="531" r:id="rId20"/>
    <p:sldId id="527" r:id="rId21"/>
    <p:sldId id="545" r:id="rId22"/>
    <p:sldId id="551" r:id="rId23"/>
    <p:sldId id="552" r:id="rId24"/>
    <p:sldId id="553" r:id="rId25"/>
    <p:sldId id="554" r:id="rId26"/>
    <p:sldId id="555" r:id="rId27"/>
    <p:sldId id="560" r:id="rId28"/>
    <p:sldId id="556" r:id="rId29"/>
    <p:sldId id="557" r:id="rId30"/>
    <p:sldId id="558" r:id="rId31"/>
    <p:sldId id="559" r:id="rId32"/>
    <p:sldId id="532" r:id="rId33"/>
    <p:sldId id="563" r:id="rId34"/>
    <p:sldId id="546" r:id="rId35"/>
    <p:sldId id="562" r:id="rId36"/>
    <p:sldId id="561" r:id="rId37"/>
    <p:sldId id="564" r:id="rId38"/>
    <p:sldId id="284" r:id="rId39"/>
  </p:sldIdLst>
  <p:sldSz cx="9144000" cy="5143500" type="screen16x9"/>
  <p:notesSz cx="6858000" cy="914400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582"/>
    <a:srgbClr val="D6DA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47" autoAdjust="0"/>
  </p:normalViewPr>
  <p:slideViewPr>
    <p:cSldViewPr snapToGrid="0" snapToObjects="1">
      <p:cViewPr varScale="1">
        <p:scale>
          <a:sx n="64" d="100"/>
          <a:sy n="64" d="100"/>
        </p:scale>
        <p:origin x="1566" y="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AD3A-556D-463C-A34F-EE83E4183EF7}"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1926D-D1D0-4730-8BA3-F6B1AA0DCA1C}" type="slidenum">
              <a:rPr lang="en-US" smtClean="0"/>
              <a:t>‹#›</a:t>
            </a:fld>
            <a:endParaRPr lang="en-US"/>
          </a:p>
        </p:txBody>
      </p:sp>
    </p:spTree>
    <p:extLst>
      <p:ext uri="{BB962C8B-B14F-4D97-AF65-F5344CB8AC3E}">
        <p14:creationId xmlns:p14="http://schemas.microsoft.com/office/powerpoint/2010/main" val="27201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Why does </a:t>
            </a:r>
            <a:r>
              <a:rPr lang="en-US" altLang="en-US" b="1" dirty="0">
                <a:latin typeface="Arial" panose="020B0604020202020204" pitchFamily="34" charset="0"/>
              </a:rPr>
              <a:t>SMS( Security Management System)</a:t>
            </a:r>
            <a:r>
              <a:rPr lang="en-US" altLang="en-US" dirty="0">
                <a:latin typeface="Arial" panose="020B0604020202020204" pitchFamily="34" charset="0"/>
              </a:rPr>
              <a:t> need to be a part of T24?</a:t>
            </a:r>
          </a:p>
          <a:p>
            <a:r>
              <a:rPr lang="en-US" altLang="en-US" dirty="0">
                <a:latin typeface="Arial" panose="020B0604020202020204" pitchFamily="34" charset="0"/>
              </a:rPr>
              <a:t>Irrespective of where you work today, you have a role to play in your organization. You can do certain things, and you are restricted from doing others. In a bank, there are different job profiles that an employee can have. For example, one can be a Teller, another can be a Loan Disbursal Manager, or just the housekeeper. Now should a Teller be able to disburse a loan? Will the housekeeper even be allowed access to T24? </a:t>
            </a:r>
          </a:p>
          <a:p>
            <a:endParaRPr lang="en-US" altLang="en-US" dirty="0">
              <a:latin typeface="Arial" panose="020B0604020202020204" pitchFamily="34" charset="0"/>
            </a:endParaRPr>
          </a:p>
          <a:p>
            <a:r>
              <a:rPr lang="en-US" altLang="en-US" dirty="0">
                <a:latin typeface="Arial" panose="020B0604020202020204" pitchFamily="34" charset="0"/>
              </a:rPr>
              <a:t>The software that the bank uses must be able to control what an employee can and cannot do once logged on. You are going to learn how this is done in T24. </a:t>
            </a:r>
          </a:p>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3</a:t>
            </a:fld>
            <a:endParaRPr lang="en-US"/>
          </a:p>
        </p:txBody>
      </p:sp>
    </p:spTree>
    <p:extLst>
      <p:ext uri="{BB962C8B-B14F-4D97-AF65-F5344CB8AC3E}">
        <p14:creationId xmlns:p14="http://schemas.microsoft.com/office/powerpoint/2010/main" val="127264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FontTx/>
              <a:buAutoNum type="arabicPeriod"/>
            </a:pPr>
            <a:r>
              <a:rPr lang="en-US" altLang="en-US" dirty="0">
                <a:latin typeface="Arial" panose="020B0604020202020204" pitchFamily="34" charset="0"/>
              </a:rPr>
              <a:t>Every bank user who needs login and to perform any action in T24 needs to have a profile or in other words a record in </a:t>
            </a:r>
            <a:r>
              <a:rPr lang="en-US" altLang="en-US" b="1" dirty="0">
                <a:latin typeface="Arial" panose="020B0604020202020204" pitchFamily="34" charset="0"/>
              </a:rPr>
              <a:t>USER </a:t>
            </a:r>
            <a:r>
              <a:rPr lang="en-US" altLang="en-US" dirty="0">
                <a:latin typeface="Arial" panose="020B0604020202020204" pitchFamily="34" charset="0"/>
              </a:rPr>
              <a:t>application.</a:t>
            </a:r>
          </a:p>
          <a:p>
            <a:pPr marL="228600" indent="-228600">
              <a:buFontTx/>
              <a:buAutoNum type="arabicPeriod"/>
            </a:pPr>
            <a:r>
              <a:rPr lang="en-US" altLang="en-US" dirty="0">
                <a:latin typeface="Arial" panose="020B0604020202020204" pitchFamily="34" charset="0"/>
              </a:rPr>
              <a:t>Rights and privileges for a user are defined in his user profile . For example, access given only to </a:t>
            </a:r>
            <a:r>
              <a:rPr lang="en-US" altLang="en-US" b="1" dirty="0">
                <a:latin typeface="Arial" panose="020B0604020202020204" pitchFamily="34" charset="0"/>
              </a:rPr>
              <a:t>FUNDS TRANSFER </a:t>
            </a:r>
            <a:r>
              <a:rPr lang="en-US" altLang="en-US" dirty="0">
                <a:latin typeface="Arial" panose="020B0604020202020204" pitchFamily="34" charset="0"/>
              </a:rPr>
              <a:t>and </a:t>
            </a:r>
            <a:r>
              <a:rPr lang="en-US" altLang="en-US" b="1" dirty="0">
                <a:latin typeface="Arial" panose="020B0604020202020204" pitchFamily="34" charset="0"/>
              </a:rPr>
              <a:t>CUSTOMER </a:t>
            </a:r>
            <a:r>
              <a:rPr lang="en-US" altLang="en-US" dirty="0">
                <a:latin typeface="Arial" panose="020B0604020202020204" pitchFamily="34" charset="0"/>
              </a:rPr>
              <a:t>application and also restrict the access only to Input and List functions.</a:t>
            </a:r>
          </a:p>
          <a:p>
            <a:pPr marL="228600" indent="-228600">
              <a:buFontTx/>
              <a:buAutoNum type="arabicPeriod"/>
            </a:pPr>
            <a:r>
              <a:rPr lang="en-US" altLang="en-US" dirty="0">
                <a:latin typeface="Arial" panose="020B0604020202020204" pitchFamily="34" charset="0"/>
              </a:rPr>
              <a:t>The user profile is a record in </a:t>
            </a:r>
            <a:r>
              <a:rPr lang="en-US" altLang="en-US" b="1" dirty="0">
                <a:latin typeface="Arial" panose="020B0604020202020204" pitchFamily="34" charset="0"/>
              </a:rPr>
              <a:t>the USER </a:t>
            </a:r>
            <a:r>
              <a:rPr lang="en-US" altLang="en-US" dirty="0">
                <a:latin typeface="Arial" panose="020B0604020202020204" pitchFamily="34" charset="0"/>
              </a:rPr>
              <a:t>application</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6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Field </a:t>
            </a:r>
            <a:r>
              <a:rPr lang="ru-RU" dirty="0"/>
              <a:t>«</a:t>
            </a:r>
            <a:r>
              <a:rPr lang="en-US" dirty="0"/>
              <a:t>User Group</a:t>
            </a:r>
            <a:r>
              <a:rPr lang="ru-RU" dirty="0"/>
              <a:t>»</a:t>
            </a:r>
            <a:r>
              <a:rPr lang="en-US" dirty="0"/>
              <a:t> could contain application name, of “ALL.PG” for “all applications”, or USER.SMS.GROUP record.</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228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(Additional info.)</a:t>
            </a:r>
          </a:p>
          <a:p>
            <a:r>
              <a:rPr lang="en-US" dirty="0"/>
              <a:t>(If we will add only </a:t>
            </a:r>
            <a:r>
              <a:rPr lang="ru-RU" dirty="0"/>
              <a:t>«</a:t>
            </a:r>
            <a:r>
              <a:rPr lang="en-US" dirty="0"/>
              <a:t>CUSTOMER</a:t>
            </a:r>
            <a:r>
              <a:rPr lang="ru-RU" dirty="0"/>
              <a:t>»</a:t>
            </a:r>
            <a:r>
              <a:rPr lang="en-US" dirty="0"/>
              <a:t> application with all functions, we still cannot use L function </a:t>
            </a:r>
            <a:r>
              <a:rPr lang="en-US"/>
              <a:t>or any </a:t>
            </a:r>
            <a:r>
              <a:rPr lang="en-US" dirty="0"/>
              <a:t>Enquiry. So we should add also ENQUIRY.SELECT application)</a:t>
            </a:r>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536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33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07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316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USER.SMS.GROUP is the application which is used to group users . The common rights  to be provided for the entire group is set here. The id of SMS group is then linked to individual user profile in the application field and is prefixed with  “@” symbol.</a:t>
            </a:r>
            <a:endParaRPr lang="en-GB"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066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615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Field </a:t>
            </a:r>
            <a:r>
              <a:rPr lang="ru-RU" dirty="0"/>
              <a:t>«</a:t>
            </a:r>
            <a:r>
              <a:rPr lang="en-US"/>
              <a:t>Application</a:t>
            </a:r>
            <a:r>
              <a:rPr lang="ru-RU"/>
              <a:t>»</a:t>
            </a:r>
            <a:r>
              <a:rPr lang="en-US" dirty="0"/>
              <a:t> could contain application name, of “ALL.PG” for “all applications”, or USER.SMS.GROUP record.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9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The above tables are used for implementing security management in T24. We will learn about these tables as we proceed in the course.</a:t>
            </a:r>
            <a:endParaRPr lang="en-GB"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6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An override in T24 is required in a situation where the user needs to be warned that he has to confirm the action which he would be performing. </a:t>
            </a:r>
          </a:p>
          <a:p>
            <a:r>
              <a:rPr lang="en-US" altLang="en-US" dirty="0">
                <a:latin typeface="Arial" panose="020B0604020202020204" pitchFamily="34" charset="0"/>
              </a:rPr>
              <a:t>For example, A customer wants to withdraw $100 from his savings account which has a balance of $150. Assume that by T24 norms, the minimum balance in the savings account should be $100. Now if you input the transaction to debit $100, when committing it T24 must warn you about the insufficient funds available. T24 cannot stop you, but it can warn you. T24 generates an override to do this. You will have only two options, to accept it and complete the transaction or reject it and stop. </a:t>
            </a:r>
          </a:p>
          <a:p>
            <a:pPr marL="0" lvl="1"/>
            <a:r>
              <a:rPr lang="en-US" altLang="en-US" dirty="0">
                <a:latin typeface="Arial" panose="020B0604020202020204" pitchFamily="34" charset="0"/>
              </a:rPr>
              <a:t>1.2 Override Messages: These are warning messages, at least most of the time. A user may accept or reject override. If accepted, T24 saves the record and the override message is stored as part of it in the field OVERRIDE. If you do not want to accept the Override, you may either put the record on hold to correct it later or amend the record and commit it again.</a:t>
            </a:r>
          </a:p>
          <a:p>
            <a:pPr eaLnBrk="1" hangingPunct="1"/>
            <a:endParaRPr lang="en-US"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28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  There can be two different types of override messages. They are Non Blocked and Blocked overrides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 record which generates non blocked overrides can be authorised by any user in T24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A record which generates blocked overrides can be authorised only by users with appropriate privileges. If you do not have sufficient privileges the record will go to INAO (Input Not Approved due to Override) status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  By default, all overrides in T24 are Non Blocked in nature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043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In the OVERRIDE Application. T24 applications generate override messages stored 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ID : ID of the record can be any meaningful alphanumeric string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GB Message : This field contains the actual override message that is displayed on committing the record.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are override messages only static text messages? What if they need to hold values from the transaction? In that case, the override message will also contain a special character ‘&amp;’ and each ‘&amp;’ is then replaced with a value when T24 actually generates the override.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override ACCT.UNAUTH.OD, the first &amp; is used to denote Currency, the second &amp; to denote Amount and the third &amp; to denote Account number.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Type, Channel and Approve Method : These fields are used only in ARC IB and are not in the scope of this learning unit. However, to give you little information about Channel field, based on the type of Channel you select to access T24 (like call center, branch, internet, etc.,), you can set this Override message to act differently such as a warning message, an error message, a confirmation message, etc.,.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335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023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To grant the privilege to </a:t>
            </a:r>
            <a:r>
              <a:rPr lang="en-US" sz="1200" kern="1200" dirty="0" err="1">
                <a:solidFill>
                  <a:schemeClr val="tx1"/>
                </a:solidFill>
                <a:effectLst/>
                <a:latin typeface="+mn-lt"/>
                <a:ea typeface="+mn-ea"/>
                <a:cs typeface="+mn-cs"/>
              </a:rPr>
              <a:t>authorise</a:t>
            </a:r>
            <a:r>
              <a:rPr lang="en-US" sz="1200" kern="1200" dirty="0">
                <a:solidFill>
                  <a:schemeClr val="tx1"/>
                </a:solidFill>
                <a:effectLst/>
                <a:latin typeface="+mn-lt"/>
                <a:ea typeface="+mn-ea"/>
                <a:cs typeface="+mn-cs"/>
              </a:rPr>
              <a:t> records that have generated blocked overrides, you must use the OVERRIDE.CLASS field in the USER application. This field accepts any string data. The relationship of this data entered here and the override is clearly visible from the screen shots.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override record has been modified to include the user class details thus making it a blocked override.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user TRAINEE1 can now </a:t>
            </a:r>
            <a:r>
              <a:rPr lang="en-US" sz="1200" kern="1200" dirty="0" err="1">
                <a:solidFill>
                  <a:schemeClr val="tx1"/>
                </a:solidFill>
                <a:effectLst/>
                <a:latin typeface="+mn-lt"/>
                <a:ea typeface="+mn-ea"/>
                <a:cs typeface="+mn-cs"/>
              </a:rPr>
              <a:t>authorise</a:t>
            </a:r>
            <a:r>
              <a:rPr lang="en-US" sz="1200" kern="1200" dirty="0">
                <a:solidFill>
                  <a:schemeClr val="tx1"/>
                </a:solidFill>
                <a:effectLst/>
                <a:latin typeface="+mn-lt"/>
                <a:ea typeface="+mn-ea"/>
                <a:cs typeface="+mn-cs"/>
              </a:rPr>
              <a:t> the record which generated the ACCT.UNAUTH.OD override.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will now learn more uses of the fields APPLICATION and CLASS in the OVERRIDE application.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Application : Specify a * to denote, irrespective of the application from which this override is generated, only users with Class TRG in their User profile can accept the override.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also specify Class Application wise. For example, if the Override is generated in the FUNDS.TRANSFER application, then only users with Class TEM in their User profiles can accept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Class : This field specifies a group name. Users belonging to this group alone will be able to approve this override. Class name can be any descriptive text. Maximum of four characters only. The group name specified in this field should be attached in the User profiles in the field ‘Override Class’.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6542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To grant the privilege to </a:t>
            </a:r>
            <a:r>
              <a:rPr lang="en-US" sz="1200" kern="1200" dirty="0" err="1">
                <a:solidFill>
                  <a:schemeClr val="tx1"/>
                </a:solidFill>
                <a:effectLst/>
                <a:latin typeface="+mn-lt"/>
                <a:ea typeface="+mn-ea"/>
                <a:cs typeface="+mn-cs"/>
              </a:rPr>
              <a:t>authorise</a:t>
            </a:r>
            <a:r>
              <a:rPr lang="en-US" sz="1200" kern="1200" dirty="0">
                <a:solidFill>
                  <a:schemeClr val="tx1"/>
                </a:solidFill>
                <a:effectLst/>
                <a:latin typeface="+mn-lt"/>
                <a:ea typeface="+mn-ea"/>
                <a:cs typeface="+mn-cs"/>
              </a:rPr>
              <a:t> records that have generated blocked overrides, you must use the OVERRIDE.CLASS field in the USER application. This field accepts any string data. The relationship of this data entered here and the override is clearly visible from the screen shots.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override record has been modified to include the user class details thus making it a blocked override.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user TRAINEE1 can now </a:t>
            </a:r>
            <a:r>
              <a:rPr lang="en-US" sz="1200" kern="1200" dirty="0" err="1">
                <a:solidFill>
                  <a:schemeClr val="tx1"/>
                </a:solidFill>
                <a:effectLst/>
                <a:latin typeface="+mn-lt"/>
                <a:ea typeface="+mn-ea"/>
                <a:cs typeface="+mn-cs"/>
              </a:rPr>
              <a:t>authorise</a:t>
            </a:r>
            <a:r>
              <a:rPr lang="en-US" sz="1200" kern="1200" dirty="0">
                <a:solidFill>
                  <a:schemeClr val="tx1"/>
                </a:solidFill>
                <a:effectLst/>
                <a:latin typeface="+mn-lt"/>
                <a:ea typeface="+mn-ea"/>
                <a:cs typeface="+mn-cs"/>
              </a:rPr>
              <a:t> the record which generated the ACCT.UNAUTH.OD override.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will now learn more uses of the fields APPLICATION and CLASS in the OVERRIDE application.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Application : Specify a * to denote, irrespective of the application from which this override is generated, only users with Class TRG in their User profile can accept the override.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also specify Class Application wise. For example, if the Override is generated in the FUNDS.TRANSFER application, then only users with Class TEM in their User profiles can accept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Class : This field specifies a group name. Users belonging to this group alone will be able to approve this override. Class name can be any descriptive text. Maximum of four characters only. The group name specified in this field should be attached in the User profiles in the field ‘Override Class’.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426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1.  When an unauthorized overdraft override message is generated in T24, only the following users should be able to approve the override based on the following conditions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Account Officer classification</a:t>
            </a:r>
          </a:p>
          <a:p>
            <a:r>
              <a:rPr lang="en-US" sz="1200" kern="1200" dirty="0">
                <a:solidFill>
                  <a:schemeClr val="tx1"/>
                </a:solidFill>
                <a:effectLst/>
                <a:latin typeface="+mn-lt"/>
                <a:ea typeface="+mn-ea"/>
                <a:cs typeface="+mn-cs"/>
              </a:rPr>
              <a:t>Table Row 1 : Only the user ACCTOFF1 can approve the override if the currency is USD and the overdraft amount is in the range one to 10000</a:t>
            </a:r>
          </a:p>
          <a:p>
            <a:r>
              <a:rPr lang="en-US" sz="1200" kern="1200" dirty="0">
                <a:solidFill>
                  <a:schemeClr val="tx1"/>
                </a:solidFill>
                <a:effectLst/>
                <a:latin typeface="+mn-lt"/>
                <a:ea typeface="+mn-ea"/>
                <a:cs typeface="+mn-cs"/>
              </a:rPr>
              <a:t>Table Row 2 : Only the user ACCTOFF2 can approve the override if the currency is USD and the overdraft amount is in the range one to 10000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Manager classification</a:t>
            </a:r>
          </a:p>
          <a:p>
            <a:r>
              <a:rPr lang="en-US" sz="1200" kern="1200" dirty="0">
                <a:solidFill>
                  <a:schemeClr val="tx1"/>
                </a:solidFill>
                <a:effectLst/>
                <a:latin typeface="+mn-lt"/>
                <a:ea typeface="+mn-ea"/>
                <a:cs typeface="+mn-cs"/>
              </a:rPr>
              <a:t>Table Row 1 : Only the user MANAGER1 can approve the override if the currency is USD and the overdraft amount is in the range 10001 to 50000</a:t>
            </a:r>
          </a:p>
          <a:p>
            <a:r>
              <a:rPr lang="en-US" sz="1200" kern="1200" dirty="0">
                <a:solidFill>
                  <a:schemeClr val="tx1"/>
                </a:solidFill>
                <a:effectLst/>
                <a:latin typeface="+mn-lt"/>
                <a:ea typeface="+mn-ea"/>
                <a:cs typeface="+mn-cs"/>
              </a:rPr>
              <a:t>Table Row 2 : Only the user MANAGER2 can approve the override if the currency is USD and the overdraft amount is in the range 10001 to 50000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  GM classification</a:t>
            </a:r>
          </a:p>
          <a:p>
            <a:r>
              <a:rPr lang="en-US" sz="1200" kern="1200" dirty="0">
                <a:solidFill>
                  <a:schemeClr val="tx1"/>
                </a:solidFill>
                <a:effectLst/>
                <a:latin typeface="+mn-lt"/>
                <a:ea typeface="+mn-ea"/>
                <a:cs typeface="+mn-cs"/>
              </a:rPr>
              <a:t>Table Row 1 : Only the user GENMGR1 can approve the override if the overdraft amount is in the range 50001 to 1000000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29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To set the multiple level restrictions to approve an override you have to use the application OVERRIDE.CLASS.DETAILS. You can set different groups who can approve overrides only if the conditions specified in their groups are satisfied.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Def : This field refers to the &amp; values in the override message. ACCT.UNAUTH.OD is the Override in which &amp;1 refers to Currency, &amp;2 refers to Amount and &amp;3 refers to Account. In this example, conditions are specific to only Currency and Amount and hence only &amp;1 and &amp;2 are defined.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Classification to Data To field is a multi value set.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Def No to Data To field is a sub value set.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Classification : This field holds any user defined text that best defines the group classification.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Def No. : This field indicates which data item, as defined in the field DATA DEF is to be used for the classification.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in this field identifies which multi-value from the field DATA DEF is to be referred. For example, the number '1' indicates that it is the data item defined by field DATA DEF.1 and the number '2' indicates that it is the content of field DATA DEF.2 . You can also define one DATA DEF and use it for all the classifications.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323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Specify the value given in the field CLASSIFICATION (first multi value set) in OVERRIDE.CLASS.DETAILS and in the field OVERRIDE CLASS in the User profiles of ACCTOFF1 and ACCTOFF2.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Specify the value given in the field CLASSIFICATION (second multi value set) in OVERRIDE.CLASS.DETAILS and in the field OVERRIDE CLASS in the User profiles of MANAGER1 and MANAGER2.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Specify the value given in the field CLASSIFICATION (third multi value set) in OVERRIDE.CLASS.DETAILS and in the field OVERRIDE CLASS in the User profiles of GENMGR1.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558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You are now familiar with the concept of override processing in T24. Can an override message be triggered as an error in T24?</a:t>
            </a:r>
          </a:p>
          <a:p>
            <a:r>
              <a:rPr lang="en-US" sz="1200" kern="1200" dirty="0">
                <a:solidFill>
                  <a:schemeClr val="tx1"/>
                </a:solidFill>
                <a:effectLst/>
                <a:latin typeface="+mn-lt"/>
                <a:ea typeface="+mn-ea"/>
                <a:cs typeface="+mn-cs"/>
              </a:rPr>
              <a:t>The answer is yes. The field TYPE in OVERRIDE application has the following options – Error, Auto, Message and Warning. When TYPE is set to Error, the override message becomes an error. When TYPE is set to Auto, the override message will be automatically accepted by T24 , the user acceptance is not required.                                                                                                                                                                                                                                                                                                                                                                  </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04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When we use the term  “ customers” , we refer to the customers of the bank . That is, customers who have a deposit in the bank or those who have taken a loan </a:t>
            </a:r>
            <a:r>
              <a:rPr lang="en-US" altLang="en-US" dirty="0" err="1">
                <a:latin typeface="Arial" panose="020B0604020202020204" pitchFamily="34" charset="0"/>
              </a:rPr>
              <a:t>etc</a:t>
            </a:r>
            <a:r>
              <a:rPr lang="en-US" altLang="en-US" dirty="0">
                <a:latin typeface="Arial" panose="020B0604020202020204" pitchFamily="34" charset="0"/>
              </a:rPr>
              <a:t> . These customers are linked to T24, when they do online banking. Hence we have a need to have 2 types of users. The bank employees are called the internal user. We create a profile for them using the USER application. The customers of the bank are called external users, and EB.EXTERNAL.USER holds the user profile of such customers.</a:t>
            </a:r>
            <a:endParaRPr lang="en-GB"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691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a:t>OVERRIDE.ID</a:t>
            </a:r>
            <a:r>
              <a:rPr lang="en-US" dirty="0"/>
              <a:t> The override problem that this officer will deal with.</a:t>
            </a:r>
          </a:p>
          <a:p>
            <a:r>
              <a:rPr lang="en-US" dirty="0"/>
              <a:t>Currently Dispo processing only supports the following overrides that are used in FUNDS.TRNSFER:</a:t>
            </a:r>
          </a:p>
          <a:p>
            <a:r>
              <a:rPr lang="en-US" dirty="0"/>
              <a:t>ACCOUNT.INACTIVE ACCT.BAL.LT.LOCKED</a:t>
            </a:r>
          </a:p>
          <a:p>
            <a:r>
              <a:rPr lang="en-US" dirty="0"/>
              <a:t>ACCT.UNAUTH.OD ADVISED.EXCESS</a:t>
            </a:r>
          </a:p>
          <a:p>
            <a:r>
              <a:rPr lang="en-US" dirty="0"/>
              <a:t>CHQ.NO.NOT.PRESENT CHQ.NO.STOPPED</a:t>
            </a:r>
          </a:p>
          <a:p>
            <a:r>
              <a:rPr lang="en-US" dirty="0"/>
              <a:t>CHQ.NOT.IN.REG CHQ.PRESENTED</a:t>
            </a:r>
          </a:p>
          <a:p>
            <a:r>
              <a:rPr lang="en-US" dirty="0"/>
              <a:t>CHQ.PRINTED CHQ.STOP.ON.AMT</a:t>
            </a:r>
          </a:p>
          <a:p>
            <a:r>
              <a:rPr lang="en-US" dirty="0"/>
              <a:t>DISPO.LIMIT EXCESS.ID</a:t>
            </a:r>
          </a:p>
          <a:p>
            <a:r>
              <a:rPr lang="en-US" dirty="0"/>
              <a:t>LIMIT.EXPIRED LIMIT.UNAVAIL</a:t>
            </a:r>
          </a:p>
          <a:p>
            <a:r>
              <a:rPr lang="en-US" dirty="0"/>
              <a:t>NO.CHQ.AMT.VAL NO.CHQ.ISSUED</a:t>
            </a:r>
          </a:p>
          <a:p>
            <a:r>
              <a:rPr lang="en-US" dirty="0"/>
              <a:t>POSTING.RESTRICT POSTING.RESTRICT.CUST</a:t>
            </a:r>
          </a:p>
          <a:p>
            <a:r>
              <a:rPr lang="en-US" dirty="0"/>
              <a:t>Other Overrides may be enhanced to allow them </a:t>
            </a:r>
            <a:r>
              <a:rPr lang="en-US" dirty="0" err="1"/>
              <a:t>dispo</a:t>
            </a:r>
            <a:r>
              <a:rPr lang="en-US" dirty="0"/>
              <a:t> processing (OVERRIDE&gt;DISPO = YES)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128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a:t>OVERRIDE.ID</a:t>
            </a:r>
            <a:r>
              <a:rPr lang="en-US" dirty="0"/>
              <a:t> The override problem that this officer will deal with.</a:t>
            </a:r>
          </a:p>
          <a:p>
            <a:r>
              <a:rPr lang="en-US" dirty="0"/>
              <a:t>Currently Dispo processing only supports the following overrides that are used in FUNDS.TRNSFER:</a:t>
            </a:r>
          </a:p>
          <a:p>
            <a:r>
              <a:rPr lang="en-US" dirty="0"/>
              <a:t>ACCOUNT.INACTIVE ACCT.BAL.LT.LOCKED</a:t>
            </a:r>
          </a:p>
          <a:p>
            <a:r>
              <a:rPr lang="en-US" dirty="0"/>
              <a:t>ACCT.UNAUTH.OD ADVISED.EXCESS</a:t>
            </a:r>
          </a:p>
          <a:p>
            <a:r>
              <a:rPr lang="en-US" dirty="0"/>
              <a:t>CHQ.NO.NOT.PRESENT CHQ.NO.STOPPED</a:t>
            </a:r>
          </a:p>
          <a:p>
            <a:r>
              <a:rPr lang="en-US" dirty="0"/>
              <a:t>CHQ.NOT.IN.REG CHQ.PRESENTED</a:t>
            </a:r>
          </a:p>
          <a:p>
            <a:r>
              <a:rPr lang="en-US" dirty="0"/>
              <a:t>CHQ.PRINTED CHQ.STOP.ON.AMT</a:t>
            </a:r>
          </a:p>
          <a:p>
            <a:r>
              <a:rPr lang="en-US" dirty="0"/>
              <a:t>DISPO.LIMIT EXCESS.ID</a:t>
            </a:r>
          </a:p>
          <a:p>
            <a:r>
              <a:rPr lang="en-US" dirty="0"/>
              <a:t>LIMIT.EXPIRED LIMIT.UNAVAIL</a:t>
            </a:r>
          </a:p>
          <a:p>
            <a:r>
              <a:rPr lang="en-US" dirty="0"/>
              <a:t>NO.CHQ.AMT.VAL NO.CHQ.ISSUED</a:t>
            </a:r>
          </a:p>
          <a:p>
            <a:r>
              <a:rPr lang="en-US" dirty="0"/>
              <a:t>POSTING.RESTRICT POSTING.RESTRICT.CUST</a:t>
            </a:r>
          </a:p>
          <a:p>
            <a:r>
              <a:rPr lang="en-US" dirty="0"/>
              <a:t>Other Overrides may be enhanced to allow them </a:t>
            </a:r>
            <a:r>
              <a:rPr lang="en-US" dirty="0" err="1"/>
              <a:t>dispo</a:t>
            </a:r>
            <a:r>
              <a:rPr lang="en-US" dirty="0"/>
              <a:t> processing (OVERRIDE&gt;DISPO = YES)</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175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731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62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Альтернативным способом определения уполномоченного в приложении </a:t>
            </a:r>
            <a:r>
              <a:rPr lang="en-US" sz="1200" kern="0" dirty="0">
                <a:solidFill>
                  <a:srgbClr val="015294"/>
                </a:solidFill>
                <a:latin typeface="Arial"/>
              </a:rPr>
              <a:t>OVERRIDE</a:t>
            </a:r>
            <a:r>
              <a:rPr lang="ru-RU" sz="1200" kern="0" dirty="0">
                <a:solidFill>
                  <a:srgbClr val="015294"/>
                </a:solidFill>
                <a:latin typeface="Arial"/>
              </a:rPr>
              <a:t> является поле </a:t>
            </a:r>
            <a:r>
              <a:rPr lang="vi-VN" dirty="0"/>
              <a:t>PRECEDENCE</a:t>
            </a:r>
            <a:r>
              <a:rPr lang="ru-RU" dirty="0"/>
              <a:t>. В нём задаётся поле соответствующего приложения, вызвавшего </a:t>
            </a:r>
            <a:r>
              <a:rPr lang="ru-RU" dirty="0" err="1"/>
              <a:t>оверрайд</a:t>
            </a:r>
            <a:r>
              <a:rPr lang="ru-RU" dirty="0"/>
              <a:t> (по</a:t>
            </a:r>
            <a:r>
              <a:rPr lang="ru-RU" baseline="0" dirty="0"/>
              <a:t> шаблону </a:t>
            </a:r>
            <a:r>
              <a:rPr lang="vi-VN" baseline="0" dirty="0"/>
              <a:t>APPLICATION&gt;FIELDNAME</a:t>
            </a:r>
            <a:r>
              <a:rPr lang="ru-RU" baseline="0" dirty="0"/>
              <a:t>), в котором следует искать номер </a:t>
            </a:r>
            <a:r>
              <a:rPr lang="en-US" sz="1200" kern="0" dirty="0">
                <a:solidFill>
                  <a:srgbClr val="015294"/>
                </a:solidFill>
                <a:latin typeface="Arial"/>
              </a:rPr>
              <a:t>DISPO.OFFICER</a:t>
            </a:r>
            <a:r>
              <a:rPr lang="ru-RU" sz="1200" kern="0" dirty="0">
                <a:solidFill>
                  <a:srgbClr val="015294"/>
                </a:solidFill>
                <a:latin typeface="Arial"/>
              </a:rPr>
              <a:t>-а.</a:t>
            </a:r>
            <a:endParaRPr lang="ru-RU" dirty="0"/>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752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906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941926D-D1D0-4730-8BA3-F6B1AA0DCA1C}" type="slidenum">
              <a:rPr lang="en-US" smtClean="0"/>
              <a:t>38</a:t>
            </a:fld>
            <a:endParaRPr lang="en-US"/>
          </a:p>
        </p:txBody>
      </p:sp>
    </p:spTree>
    <p:extLst>
      <p:ext uri="{BB962C8B-B14F-4D97-AF65-F5344CB8AC3E}">
        <p14:creationId xmlns:p14="http://schemas.microsoft.com/office/powerpoint/2010/main" val="846854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F941926D-D1D0-4730-8BA3-F6B1AA0DCA1C}" type="slidenum">
              <a:rPr lang="en-US" smtClean="0"/>
              <a:t>6</a:t>
            </a:fld>
            <a:endParaRPr lang="en-US"/>
          </a:p>
        </p:txBody>
      </p:sp>
    </p:spTree>
    <p:extLst>
      <p:ext uri="{BB962C8B-B14F-4D97-AF65-F5344CB8AC3E}">
        <p14:creationId xmlns:p14="http://schemas.microsoft.com/office/powerpoint/2010/main" val="333057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r>
              <a:rPr lang="en-US" altLang="en-US" dirty="0">
                <a:latin typeface="Arial" panose="020B0604020202020204" pitchFamily="34" charset="0"/>
              </a:rPr>
              <a:t>Passwords in T24 must follow the rules discussed below.</a:t>
            </a:r>
          </a:p>
          <a:p>
            <a:pPr marL="228600" indent="-228600"/>
            <a:endParaRPr lang="en-US" altLang="en-US" dirty="0">
              <a:latin typeface="Arial" panose="020B0604020202020204" pitchFamily="34" charset="0"/>
            </a:endParaRPr>
          </a:p>
          <a:p>
            <a:pPr marL="228600" indent="-228600">
              <a:buFontTx/>
              <a:buAutoNum type="arabicPeriod"/>
            </a:pPr>
            <a:r>
              <a:rPr lang="en-US" altLang="en-US" dirty="0">
                <a:latin typeface="Arial" panose="020B0604020202020204" pitchFamily="34" charset="0"/>
              </a:rPr>
              <a:t>Password should not have more than two repeated characters.</a:t>
            </a:r>
          </a:p>
          <a:p>
            <a:pPr marL="228600" indent="-228600">
              <a:buFontTx/>
              <a:buAutoNum type="arabicPeriod"/>
            </a:pPr>
            <a:r>
              <a:rPr lang="en-US" altLang="en-US" dirty="0">
                <a:latin typeface="Arial" panose="020B0604020202020204" pitchFamily="34" charset="0"/>
              </a:rPr>
              <a:t>Last three passwords cannot be used.</a:t>
            </a:r>
          </a:p>
          <a:p>
            <a:pPr marL="228600" indent="-228600">
              <a:buFontTx/>
              <a:buAutoNum type="arabicPeriod"/>
            </a:pPr>
            <a:r>
              <a:rPr lang="en-GB" altLang="en-US" dirty="0">
                <a:latin typeface="Arial" panose="020B0604020202020204" pitchFamily="34" charset="0"/>
              </a:rPr>
              <a:t>At first sign on, Temenos T24 will ask for Password to be input twice.</a:t>
            </a:r>
          </a:p>
          <a:p>
            <a:pPr marL="228600" indent="-228600">
              <a:buFontTx/>
              <a:buAutoNum type="arabicPeriod"/>
            </a:pPr>
            <a:r>
              <a:rPr lang="en-GB" altLang="en-US" dirty="0">
                <a:latin typeface="Arial" panose="020B0604020202020204" pitchFamily="34" charset="0"/>
              </a:rPr>
              <a:t>Password should have a minimum of six and a maximum of sixteen characters</a:t>
            </a:r>
            <a:r>
              <a:rPr lang="en-US" altLang="en-US" dirty="0">
                <a:latin typeface="Arial" panose="020B0604020202020204" pitchFamily="34" charset="0"/>
              </a:rPr>
              <a:t>.</a:t>
            </a:r>
            <a:endParaRPr lang="en-GB" altLang="en-US" dirty="0">
              <a:latin typeface="Arial" panose="020B0604020202020204" pitchFamily="34" charset="0"/>
            </a:endParaRP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789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42900" lvl="1" indent="-342900"/>
            <a:r>
              <a:rPr lang="en-US" altLang="en-US" dirty="0">
                <a:latin typeface="Arial" panose="020B0604020202020204" pitchFamily="34" charset="0"/>
              </a:rPr>
              <a:t>The SPF is the main parameter table in T24.</a:t>
            </a:r>
          </a:p>
          <a:p>
            <a:pPr marL="342900" lvl="1" indent="-342900"/>
            <a:endParaRPr lang="en-US" altLang="en-US" dirty="0">
              <a:latin typeface="Arial" panose="020B0604020202020204" pitchFamily="34" charset="0"/>
            </a:endParaRPr>
          </a:p>
          <a:p>
            <a:pPr marL="342900" lvl="1" indent="-342900">
              <a:buFontTx/>
              <a:buAutoNum type="arabicPeriod"/>
            </a:pPr>
            <a:r>
              <a:rPr lang="en-US" altLang="en-US" dirty="0">
                <a:latin typeface="Arial" panose="020B0604020202020204" pitchFamily="34" charset="0"/>
              </a:rPr>
              <a:t>SPF stands for SYSTEM PARAMETER FILE</a:t>
            </a:r>
          </a:p>
          <a:p>
            <a:pPr marL="342900" lvl="1" indent="-342900">
              <a:buFontTx/>
              <a:buAutoNum type="arabicPeriod"/>
            </a:pPr>
            <a:r>
              <a:rPr lang="en-US" altLang="en-US" dirty="0">
                <a:latin typeface="Arial" panose="020B0604020202020204" pitchFamily="34" charset="0"/>
              </a:rPr>
              <a:t>SPF holds the installation specific details.</a:t>
            </a:r>
          </a:p>
          <a:p>
            <a:pPr marL="342900" lvl="1" indent="-342900">
              <a:buFontTx/>
              <a:buAutoNum type="arabicPeriod"/>
            </a:pPr>
            <a:r>
              <a:rPr lang="en-US" altLang="en-US" dirty="0">
                <a:latin typeface="Arial" panose="020B0604020202020204" pitchFamily="34" charset="0"/>
              </a:rPr>
              <a:t>This has only one record with ID as SYSTEM. If this record is corrupt, users will not be able to login to T24.</a:t>
            </a:r>
          </a:p>
          <a:p>
            <a:pPr marL="342900" lvl="1" indent="-342900">
              <a:buFontTx/>
              <a:buAutoNum type="arabicPeriod"/>
            </a:pPr>
            <a:r>
              <a:rPr lang="en-US" altLang="en-US" dirty="0">
                <a:latin typeface="Arial" panose="020B0604020202020204" pitchFamily="34" charset="0"/>
              </a:rPr>
              <a:t>SPF is an INT type of file and therefore the file name at database level is F.SPF</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60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90500" indent="-190500">
              <a:lnSpc>
                <a:spcPct val="90000"/>
              </a:lnSpc>
              <a:defRPr/>
            </a:pPr>
            <a:r>
              <a:rPr lang="en-US" dirty="0"/>
              <a:t>Some of the other important fields :</a:t>
            </a:r>
          </a:p>
          <a:p>
            <a:pPr marL="228600" indent="-228600">
              <a:lnSpc>
                <a:spcPct val="90000"/>
              </a:lnSpc>
              <a:defRPr/>
            </a:pPr>
            <a:r>
              <a:rPr lang="en-US" dirty="0"/>
              <a:t>RUN DATE : This field holds the server date when the COB was run last time.</a:t>
            </a:r>
          </a:p>
          <a:p>
            <a:pPr marL="190500" indent="-190500">
              <a:lnSpc>
                <a:spcPct val="90000"/>
              </a:lnSpc>
              <a:defRPr/>
            </a:pPr>
            <a:r>
              <a:rPr lang="en-US" dirty="0"/>
              <a:t>SITE NAME : This field holds the name of the installation at which T24 is installed.</a:t>
            </a:r>
          </a:p>
          <a:p>
            <a:pPr indent="-190500">
              <a:lnSpc>
                <a:spcPct val="90000"/>
              </a:lnSpc>
              <a:defRPr/>
            </a:pPr>
            <a:endParaRPr lang="en-US" dirty="0"/>
          </a:p>
          <a:p>
            <a:pPr marL="190500" indent="-190500">
              <a:lnSpc>
                <a:spcPct val="90000"/>
              </a:lnSpc>
              <a:defRPr/>
            </a:pPr>
            <a:r>
              <a:rPr lang="en-US" dirty="0"/>
              <a:t>CURRENT RELEASE : This field holds the current T24 release.</a:t>
            </a:r>
          </a:p>
          <a:p>
            <a:pPr indent="-190500">
              <a:lnSpc>
                <a:spcPct val="90000"/>
              </a:lnSpc>
              <a:defRPr/>
            </a:pPr>
            <a:r>
              <a:rPr lang="en-US" dirty="0"/>
              <a:t>HIST LIFE : This field defines the number of days for which the exception log in EXCEPTION.LOG.HIST file should be retained. EXCEPTION.LOG.FILE is used to log activities or business validation exceptions encountered by the applications run by the framework. This file was primarily used to log exceptions from within any process where there was no user interaction or where it was not possible to throw the exception at the user for the user to make a decision. Initially it was for end of day batch jobs but with the new service oriented architecture, it may as well apply for online services (TSA Services) running at the back-ground.</a:t>
            </a:r>
          </a:p>
          <a:p>
            <a:pPr indent="-190500">
              <a:lnSpc>
                <a:spcPct val="90000"/>
              </a:lnSpc>
              <a:defRPr/>
            </a:pPr>
            <a:endParaRPr lang="en-US" dirty="0"/>
          </a:p>
          <a:p>
            <a:pPr marL="190500" indent="-190500">
              <a:lnSpc>
                <a:spcPct val="90000"/>
              </a:lnSpc>
              <a:defRPr/>
            </a:pPr>
            <a:r>
              <a:rPr lang="en-US" dirty="0"/>
              <a:t>CACHE EXPIRY : This field specifies the time interval in seconds before the cache file refreshes.</a:t>
            </a:r>
          </a:p>
          <a:p>
            <a:pPr indent="-190500">
              <a:lnSpc>
                <a:spcPct val="90000"/>
              </a:lnSpc>
              <a:defRPr/>
            </a:pPr>
            <a:endParaRPr lang="en-US" dirty="0"/>
          </a:p>
          <a:p>
            <a:pPr indent="-190500">
              <a:lnSpc>
                <a:spcPct val="90000"/>
              </a:lnSpc>
              <a:defRPr/>
            </a:pPr>
            <a:r>
              <a:rPr lang="en-US" dirty="0"/>
              <a:t>Enquiry is a request to view data of a record from the database level.</a:t>
            </a:r>
          </a:p>
          <a:p>
            <a:pPr indent="-190500">
              <a:lnSpc>
                <a:spcPct val="90000"/>
              </a:lnSpc>
              <a:defRPr/>
            </a:pPr>
            <a:r>
              <a:rPr lang="en-US" dirty="0"/>
              <a:t>ENQ PAGE LIMIT : The maximum number of pages of output of an enquiry that can be viewed. Irrespective of this value, at the time of printing,  all pages of output will be printed.</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2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en-US" dirty="0">
                <a:latin typeface="Arial" panose="020B0604020202020204" pitchFamily="34" charset="0"/>
              </a:rPr>
              <a:t>What if you forget your password? What if your account is locked since you unsuccessfully tried different passwords and exceeded the maximum number of attempts? The application PASSWORD.RESET will allow an administrator to reset your account. You may not have access to this application.</a:t>
            </a:r>
          </a:p>
          <a:p>
            <a:r>
              <a:rPr lang="en-US" altLang="en-US" dirty="0">
                <a:latin typeface="Arial" panose="020B0604020202020204" pitchFamily="34" charset="0"/>
              </a:rPr>
              <a:t>The ID of a record in PASSWORD.RESET can be any alphanumeric text.</a:t>
            </a:r>
          </a:p>
          <a:p>
            <a:r>
              <a:rPr lang="en-US" altLang="en-US" dirty="0">
                <a:latin typeface="Arial" panose="020B0604020202020204" pitchFamily="34" charset="0"/>
              </a:rPr>
              <a:t>USER PW ATTEMPT: This field specifies the ID of the user whose record has been locked. When this record is authorised T24 resets the password and enables the profile at the same time. You must set a new password the next time you log in. </a:t>
            </a:r>
          </a:p>
          <a:p>
            <a:endParaRPr lang="en-US" altLang="en-US" dirty="0">
              <a:latin typeface="Arial" panose="020B0604020202020204" pitchFamily="34" charset="0"/>
            </a:endParaRPr>
          </a:p>
          <a:p>
            <a:r>
              <a:rPr lang="en-US" altLang="en-US" dirty="0">
                <a:latin typeface="Arial" panose="020B0604020202020204" pitchFamily="34" charset="0"/>
              </a:rPr>
              <a:t>If a user crosses the number of password attempts or if the user forgets the password, these can be set in the following fields:</a:t>
            </a:r>
          </a:p>
          <a:p>
            <a:r>
              <a:rPr lang="en-US" altLang="en-US" dirty="0">
                <a:latin typeface="Arial" panose="020B0604020202020204" pitchFamily="34" charset="0"/>
              </a:rPr>
              <a:t>User Attempt : Every user is given a specific number of password attempts after which the user account gets locked. Maximum number of password attempts is specified in the application USER. Such locked user accounts can be unlocked by giving the user name in the field User Attempt.</a:t>
            </a:r>
          </a:p>
          <a:p>
            <a:endParaRPr lang="en-US" altLang="en-US" dirty="0">
              <a:latin typeface="Arial" panose="020B0604020202020204" pitchFamily="34" charset="0"/>
            </a:endParaRPr>
          </a:p>
          <a:p>
            <a:r>
              <a:rPr lang="en-US" altLang="en-US" dirty="0">
                <a:latin typeface="Arial" panose="020B0604020202020204" pitchFamily="34" charset="0"/>
              </a:rPr>
              <a:t>What if an administrator wants to activate a profile of an user even before the end of the deactivation period? You can achieve this by setting the following field.</a:t>
            </a:r>
          </a:p>
          <a:p>
            <a:r>
              <a:rPr lang="en-US" altLang="en-US" dirty="0">
                <a:latin typeface="Arial" panose="020B0604020202020204" pitchFamily="34" charset="0"/>
              </a:rPr>
              <a:t>User </a:t>
            </a:r>
            <a:r>
              <a:rPr lang="en-US" altLang="en-US" dirty="0" err="1">
                <a:latin typeface="Arial" panose="020B0604020202020204" pitchFamily="34" charset="0"/>
              </a:rPr>
              <a:t>Deact</a:t>
            </a:r>
            <a:r>
              <a:rPr lang="en-US" altLang="en-US" dirty="0">
                <a:latin typeface="Arial" panose="020B0604020202020204" pitchFamily="34" charset="0"/>
              </a:rPr>
              <a:t> </a:t>
            </a:r>
            <a:r>
              <a:rPr lang="en-US" altLang="en-US" dirty="0" err="1">
                <a:latin typeface="Arial" panose="020B0604020202020204" pitchFamily="34" charset="0"/>
              </a:rPr>
              <a:t>Perd</a:t>
            </a:r>
            <a:r>
              <a:rPr lang="en-US" altLang="en-US" dirty="0">
                <a:latin typeface="Arial" panose="020B0604020202020204" pitchFamily="34" charset="0"/>
              </a:rPr>
              <a:t> : Specifies the ID of the user for whom the security administrator wants to reactivate the profile before the end of the deactivation period.</a:t>
            </a:r>
          </a:p>
          <a:p>
            <a:endParaRPr lang="en-US" altLang="en-US" dirty="0">
              <a:latin typeface="Arial" panose="020B0604020202020204" pitchFamily="34" charset="0"/>
            </a:endParaRPr>
          </a:p>
          <a:p>
            <a:r>
              <a:rPr lang="en-US" altLang="en-US" dirty="0">
                <a:latin typeface="Arial" panose="020B0604020202020204" pitchFamily="34" charset="0"/>
              </a:rPr>
              <a:t>User Reset : This field has the ID of a user whose password is to be reset. </a:t>
            </a:r>
          </a:p>
          <a:p>
            <a:r>
              <a:rPr lang="en-US" altLang="en-US" dirty="0">
                <a:latin typeface="Arial" panose="020B0604020202020204" pitchFamily="34" charset="0"/>
              </a:rPr>
              <a:t>User Password : A new password must be set in this associated field. This password will expire once you login and thus the user will be forced to change it on the sign-on.</a:t>
            </a:r>
          </a:p>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8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41926D-D1D0-4730-8BA3-F6B1AA0DCA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10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1597819"/>
            <a:ext cx="7772400" cy="1102519"/>
          </a:xfrm>
        </p:spPr>
        <p:txBody>
          <a:bodyPr/>
          <a:lstStyle/>
          <a:p>
            <a:r>
              <a:rPr lang="en-US"/>
              <a:t>Образец заголовка</a:t>
            </a:r>
            <a:endParaRPr lang="ru-RU"/>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Образец подзаголовка</a:t>
            </a:r>
            <a:endParaRPr lang="ru-RU"/>
          </a:p>
        </p:txBody>
      </p:sp>
      <p:sp>
        <p:nvSpPr>
          <p:cNvPr id="4" name="Дата 3"/>
          <p:cNvSpPr>
            <a:spLocks noGrp="1"/>
          </p:cNvSpPr>
          <p:nvPr>
            <p:ph type="dt" sz="half" idx="10"/>
          </p:nvPr>
        </p:nvSpPr>
        <p:spPr/>
        <p:txBody>
          <a:bodyPr/>
          <a:lstStyle/>
          <a:p>
            <a:fld id="{7C52D7B7-E8D3-400D-96C9-D7734E96A8F8}"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8865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DB391EFD-F930-4FD8-B62F-97F2C234AD53}"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90301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2EB03952-B010-49BE-B0F0-12D53531E0CB}"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35739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p>
            <a:fld id="{161BA51B-AC00-4147-9D9E-D3B274329809}"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44034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3305176"/>
            <a:ext cx="7772400" cy="1021556"/>
          </a:xfrm>
        </p:spPr>
        <p:txBody>
          <a:bodyPr anchor="t"/>
          <a:lstStyle>
            <a:lvl1pPr algn="l">
              <a:defRPr sz="4000" b="1" cap="all"/>
            </a:lvl1pPr>
          </a:lstStyle>
          <a:p>
            <a:r>
              <a:rPr lang="en-US"/>
              <a:t>Образец заголовка</a:t>
            </a:r>
            <a:endParaRPr lang="ru-RU"/>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Образец текста</a:t>
            </a:r>
          </a:p>
        </p:txBody>
      </p:sp>
      <p:sp>
        <p:nvSpPr>
          <p:cNvPr id="4" name="Дата 3"/>
          <p:cNvSpPr>
            <a:spLocks noGrp="1"/>
          </p:cNvSpPr>
          <p:nvPr>
            <p:ph type="dt" sz="half" idx="10"/>
          </p:nvPr>
        </p:nvSpPr>
        <p:spPr/>
        <p:txBody>
          <a:bodyPr/>
          <a:lstStyle/>
          <a:p>
            <a:fld id="{BADF7F11-2F77-4EC2-B1A0-89AABA02204E}" type="datetime1">
              <a:rPr lang="ru-RU" smtClean="0"/>
              <a:t>08.10.2021</a:t>
            </a:fld>
            <a:endParaRPr lang="ru-RU"/>
          </a:p>
        </p:txBody>
      </p:sp>
      <p:sp>
        <p:nvSpPr>
          <p:cNvPr id="5" name="Нижний колонтитул 4"/>
          <p:cNvSpPr>
            <a:spLocks noGrp="1"/>
          </p:cNvSpPr>
          <p:nvPr>
            <p:ph type="ftr" sz="quarter" idx="11"/>
          </p:nvPr>
        </p:nvSpPr>
        <p:spPr/>
        <p:txBody>
          <a:bodyPr/>
          <a:lstStyle/>
          <a:p>
            <a:r>
              <a:rPr lang="ru-RU"/>
              <a:t>2</a:t>
            </a:r>
          </a:p>
        </p:txBody>
      </p:sp>
      <p:sp>
        <p:nvSpPr>
          <p:cNvPr id="6" name="Номер слайда 5"/>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21899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p>
            <a:fld id="{5492D972-F81F-43E5-9EF4-9CDE0C9E6974}"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36904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en-US"/>
              <a:t>Образец заголовка</a:t>
            </a:r>
            <a:endParaRPr lang="ru-RU"/>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p>
            <a:fld id="{88E3EAE5-E351-400F-9DFE-F204399E8132}" type="datetime1">
              <a:rPr lang="ru-RU" smtClean="0"/>
              <a:t>08.10.2021</a:t>
            </a:fld>
            <a:endParaRPr lang="ru-RU"/>
          </a:p>
        </p:txBody>
      </p:sp>
      <p:sp>
        <p:nvSpPr>
          <p:cNvPr id="8" name="Нижний колонтитул 7"/>
          <p:cNvSpPr>
            <a:spLocks noGrp="1"/>
          </p:cNvSpPr>
          <p:nvPr>
            <p:ph type="ftr" sz="quarter" idx="11"/>
          </p:nvPr>
        </p:nvSpPr>
        <p:spPr/>
        <p:txBody>
          <a:bodyPr/>
          <a:lstStyle/>
          <a:p>
            <a:r>
              <a:rPr lang="ru-RU"/>
              <a:t>2</a:t>
            </a:r>
          </a:p>
        </p:txBody>
      </p:sp>
      <p:sp>
        <p:nvSpPr>
          <p:cNvPr id="9" name="Номер слайда 8"/>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951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p>
            <a:fld id="{EC535FF7-3313-461E-AF8D-51175B57F77A}" type="datetime1">
              <a:rPr lang="ru-RU" smtClean="0"/>
              <a:t>08.10.2021</a:t>
            </a:fld>
            <a:endParaRPr lang="ru-RU"/>
          </a:p>
        </p:txBody>
      </p:sp>
      <p:sp>
        <p:nvSpPr>
          <p:cNvPr id="4" name="Нижний колонтитул 3"/>
          <p:cNvSpPr>
            <a:spLocks noGrp="1"/>
          </p:cNvSpPr>
          <p:nvPr>
            <p:ph type="ftr" sz="quarter" idx="11"/>
          </p:nvPr>
        </p:nvSpPr>
        <p:spPr/>
        <p:txBody>
          <a:bodyPr/>
          <a:lstStyle/>
          <a:p>
            <a:r>
              <a:rPr lang="ru-RU"/>
              <a:t>2</a:t>
            </a:r>
          </a:p>
        </p:txBody>
      </p:sp>
      <p:sp>
        <p:nvSpPr>
          <p:cNvPr id="5" name="Номер слайда 4"/>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74395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573A93C-0248-44A5-8017-70BC42812061}" type="datetime1">
              <a:rPr lang="ru-RU" smtClean="0"/>
              <a:t>08.10.2021</a:t>
            </a:fld>
            <a:endParaRPr lang="ru-RU"/>
          </a:p>
        </p:txBody>
      </p:sp>
      <p:sp>
        <p:nvSpPr>
          <p:cNvPr id="3" name="Нижний колонтитул 2"/>
          <p:cNvSpPr>
            <a:spLocks noGrp="1"/>
          </p:cNvSpPr>
          <p:nvPr>
            <p:ph type="ftr" sz="quarter" idx="11"/>
          </p:nvPr>
        </p:nvSpPr>
        <p:spPr/>
        <p:txBody>
          <a:bodyPr/>
          <a:lstStyle/>
          <a:p>
            <a:r>
              <a:rPr lang="ru-RU"/>
              <a:t>2</a:t>
            </a:r>
          </a:p>
        </p:txBody>
      </p:sp>
      <p:sp>
        <p:nvSpPr>
          <p:cNvPr id="4" name="Номер слайда 3"/>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256977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1" y="204787"/>
            <a:ext cx="3008313" cy="871538"/>
          </a:xfrm>
        </p:spPr>
        <p:txBody>
          <a:bodyPr anchor="b"/>
          <a:lstStyle>
            <a:lvl1pPr algn="l">
              <a:defRPr sz="2000" b="1"/>
            </a:lvl1pPr>
          </a:lstStyle>
          <a:p>
            <a:r>
              <a:rPr lang="en-US"/>
              <a:t>Образец заголовка</a:t>
            </a:r>
            <a:endParaRPr lang="ru-RU"/>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F6CEA7C7-93FB-445B-8A03-4BB97693663B}"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173866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3600450"/>
            <a:ext cx="5486400" cy="425054"/>
          </a:xfrm>
        </p:spPr>
        <p:txBody>
          <a:bodyPr anchor="b"/>
          <a:lstStyle>
            <a:lvl1pPr algn="l">
              <a:defRPr sz="2000" b="1"/>
            </a:lvl1pPr>
          </a:lstStyle>
          <a:p>
            <a:r>
              <a:rPr lang="en-US"/>
              <a:t>Образец заголовка</a:t>
            </a:r>
            <a:endParaRPr lang="ru-RU"/>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Образец текста</a:t>
            </a:r>
          </a:p>
        </p:txBody>
      </p:sp>
      <p:sp>
        <p:nvSpPr>
          <p:cNvPr id="5" name="Дата 4"/>
          <p:cNvSpPr>
            <a:spLocks noGrp="1"/>
          </p:cNvSpPr>
          <p:nvPr>
            <p:ph type="dt" sz="half" idx="10"/>
          </p:nvPr>
        </p:nvSpPr>
        <p:spPr/>
        <p:txBody>
          <a:bodyPr/>
          <a:lstStyle/>
          <a:p>
            <a:fld id="{12463569-A87B-4E05-AC18-47CA53E5D5D7}" type="datetime1">
              <a:rPr lang="ru-RU" smtClean="0"/>
              <a:t>08.10.2021</a:t>
            </a:fld>
            <a:endParaRPr lang="ru-RU"/>
          </a:p>
        </p:txBody>
      </p:sp>
      <p:sp>
        <p:nvSpPr>
          <p:cNvPr id="6" name="Нижний колонтитул 5"/>
          <p:cNvSpPr>
            <a:spLocks noGrp="1"/>
          </p:cNvSpPr>
          <p:nvPr>
            <p:ph type="ftr" sz="quarter" idx="11"/>
          </p:nvPr>
        </p:nvSpPr>
        <p:spPr/>
        <p:txBody>
          <a:bodyPr/>
          <a:lstStyle/>
          <a:p>
            <a:r>
              <a:rPr lang="ru-RU"/>
              <a:t>2</a:t>
            </a:r>
          </a:p>
        </p:txBody>
      </p:sp>
      <p:sp>
        <p:nvSpPr>
          <p:cNvPr id="7" name="Номер слайда 6"/>
          <p:cNvSpPr>
            <a:spLocks noGrp="1"/>
          </p:cNvSpPr>
          <p:nvPr>
            <p:ph type="sldNum" sz="quarter" idx="12"/>
          </p:nvPr>
        </p:nvSpPr>
        <p:spPr/>
        <p:txBody>
          <a:bodyPr/>
          <a:lstStyle/>
          <a:p>
            <a:fld id="{39FC74CF-8B03-5D41-97A3-DD76EB0CCB80}" type="slidenum">
              <a:rPr lang="ru-RU" smtClean="0"/>
              <a:t>‹#›</a:t>
            </a:fld>
            <a:endParaRPr lang="ru-RU"/>
          </a:p>
        </p:txBody>
      </p:sp>
    </p:spTree>
    <p:extLst>
      <p:ext uri="{BB962C8B-B14F-4D97-AF65-F5344CB8AC3E}">
        <p14:creationId xmlns:p14="http://schemas.microsoft.com/office/powerpoint/2010/main" val="423703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Образец заголовка</a:t>
            </a:r>
            <a:endParaRPr lang="ru-RU"/>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B81A150-E163-4CC5-8333-901A6A290923}" type="datetime1">
              <a:rPr lang="ru-RU" smtClean="0"/>
              <a:t>08.10.2021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2</a:t>
            </a:r>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FC74CF-8B03-5D41-97A3-DD76EB0CCB80}" type="slidenum">
              <a:rPr lang="ru-RU" smtClean="0"/>
              <a:t>‹#›</a:t>
            </a:fld>
            <a:endParaRPr lang="ru-RU"/>
          </a:p>
        </p:txBody>
      </p:sp>
    </p:spTree>
    <p:extLst>
      <p:ext uri="{BB962C8B-B14F-4D97-AF65-F5344CB8AC3E}">
        <p14:creationId xmlns:p14="http://schemas.microsoft.com/office/powerpoint/2010/main" val="182851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4.wmf"/></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9.jpeg"/><Relationship Id="rId4" Type="http://schemas.openxmlformats.org/officeDocument/2006/relationships/image" Target="../media/image3.pn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2.png"/><Relationship Id="rId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43.png"/><Relationship Id="rId4" Type="http://schemas.openxmlformats.org/officeDocument/2006/relationships/image" Target="../media/image6.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47.png"/><Relationship Id="rId4" Type="http://schemas.openxmlformats.org/officeDocument/2006/relationships/image" Target="../media/image6.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2.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4.png"/><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www.foranx.by/"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Изображение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Название 1"/>
          <p:cNvSpPr>
            <a:spLocks noGrp="1"/>
          </p:cNvSpPr>
          <p:nvPr>
            <p:ph type="ctrTitle"/>
          </p:nvPr>
        </p:nvSpPr>
        <p:spPr>
          <a:xfrm>
            <a:off x="398721" y="2571750"/>
            <a:ext cx="5517573" cy="1102519"/>
          </a:xfrm>
        </p:spPr>
        <p:txBody>
          <a:bodyPr>
            <a:normAutofit/>
          </a:bodyPr>
          <a:lstStyle/>
          <a:p>
            <a:pPr algn="l">
              <a:lnSpc>
                <a:spcPct val="80000"/>
              </a:lnSpc>
            </a:pPr>
            <a:r>
              <a:rPr lang="en-US" sz="2400" dirty="0">
                <a:solidFill>
                  <a:schemeClr val="bg1"/>
                </a:solidFill>
                <a:latin typeface="Tahoma"/>
                <a:cs typeface="Tahoma"/>
              </a:rPr>
              <a:t>Session </a:t>
            </a:r>
            <a:r>
              <a:rPr lang="ru-RU" sz="2400">
                <a:solidFill>
                  <a:schemeClr val="bg1"/>
                </a:solidFill>
                <a:latin typeface="Tahoma"/>
                <a:cs typeface="Tahoma"/>
              </a:rPr>
              <a:t>4</a:t>
            </a:r>
            <a:r>
              <a:rPr lang="en-US" sz="2400">
                <a:solidFill>
                  <a:schemeClr val="bg1"/>
                </a:solidFill>
                <a:latin typeface="Tahoma"/>
                <a:cs typeface="Tahoma"/>
              </a:rPr>
              <a:t>. </a:t>
            </a:r>
            <a:r>
              <a:rPr lang="en-US" sz="2400" dirty="0">
                <a:solidFill>
                  <a:schemeClr val="bg1"/>
                </a:solidFill>
                <a:latin typeface="Tahoma"/>
                <a:cs typeface="Tahoma"/>
              </a:rPr>
              <a:t>Defining users and configuring Security</a:t>
            </a:r>
            <a:endParaRPr lang="ru-RU" sz="2400" dirty="0">
              <a:solidFill>
                <a:schemeClr val="bg1"/>
              </a:solidFill>
              <a:latin typeface="Tahoma"/>
              <a:cs typeface="Tahoma"/>
            </a:endParaRPr>
          </a:p>
        </p:txBody>
      </p:sp>
      <p:sp>
        <p:nvSpPr>
          <p:cNvPr id="3" name="Подзаголовок 2"/>
          <p:cNvSpPr>
            <a:spLocks noGrp="1"/>
          </p:cNvSpPr>
          <p:nvPr>
            <p:ph type="subTitle" idx="1"/>
          </p:nvPr>
        </p:nvSpPr>
        <p:spPr>
          <a:xfrm>
            <a:off x="443918" y="3844313"/>
            <a:ext cx="3086100" cy="462968"/>
          </a:xfrm>
        </p:spPr>
        <p:txBody>
          <a:bodyPr>
            <a:noAutofit/>
          </a:bodyPr>
          <a:lstStyle/>
          <a:p>
            <a:pPr algn="l"/>
            <a:r>
              <a:rPr lang="en-US" sz="1400">
                <a:solidFill>
                  <a:srgbClr val="FFFFFF"/>
                </a:solidFill>
                <a:latin typeface="Tahoma"/>
                <a:cs typeface="Tahoma"/>
              </a:rPr>
              <a:t>Minsk,</a:t>
            </a:r>
            <a:r>
              <a:rPr lang="ru-RU" sz="1400" dirty="0">
                <a:solidFill>
                  <a:srgbClr val="FFFFFF"/>
                </a:solidFill>
                <a:latin typeface="Tahoma"/>
                <a:cs typeface="Tahoma"/>
              </a:rPr>
              <a:t> 20</a:t>
            </a:r>
            <a:r>
              <a:rPr lang="en-US" sz="1400" dirty="0">
                <a:solidFill>
                  <a:srgbClr val="FFFFFF"/>
                </a:solidFill>
                <a:latin typeface="Tahoma"/>
                <a:cs typeface="Tahoma"/>
              </a:rPr>
              <a:t>2</a:t>
            </a:r>
            <a:r>
              <a:rPr lang="ru-RU" sz="1400" dirty="0">
                <a:solidFill>
                  <a:srgbClr val="FFFFFF"/>
                </a:solidFill>
                <a:latin typeface="Tahoma"/>
                <a:cs typeface="Tahoma"/>
              </a:rPr>
              <a:t>1</a:t>
            </a:r>
          </a:p>
        </p:txBody>
      </p:sp>
      <p:pic>
        <p:nvPicPr>
          <p:cNvPr id="5" name="Изображение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7" name="Название 1">
            <a:extLst>
              <a:ext uri="{FF2B5EF4-FFF2-40B4-BE49-F238E27FC236}">
                <a16:creationId xmlns:a16="http://schemas.microsoft.com/office/drawing/2014/main" id="{57B3F171-FAF4-4D03-8A69-0108B0600673}"/>
              </a:ext>
            </a:extLst>
          </p:cNvPr>
          <p:cNvSpPr txBox="1">
            <a:spLocks/>
          </p:cNvSpPr>
          <p:nvPr/>
        </p:nvSpPr>
        <p:spPr>
          <a:xfrm>
            <a:off x="398721" y="1302122"/>
            <a:ext cx="5517573"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400">
                <a:solidFill>
                  <a:schemeClr val="bg1"/>
                </a:solidFill>
                <a:latin typeface="Tahoma"/>
                <a:cs typeface="Tahoma"/>
              </a:rPr>
              <a:t>Transact (T24) </a:t>
            </a:r>
            <a:r>
              <a:rPr lang="en-US" sz="2400" dirty="0">
                <a:solidFill>
                  <a:schemeClr val="bg1"/>
                </a:solidFill>
                <a:latin typeface="Tahoma"/>
                <a:cs typeface="Tahoma"/>
              </a:rPr>
              <a:t>Technical Induction Training</a:t>
            </a:r>
            <a:endParaRPr lang="ru-RU" sz="2400" dirty="0">
              <a:solidFill>
                <a:schemeClr val="bg1"/>
              </a:solidFill>
              <a:latin typeface="Tahoma"/>
              <a:cs typeface="Tahoma"/>
            </a:endParaRPr>
          </a:p>
        </p:txBody>
      </p:sp>
    </p:spTree>
    <p:extLst>
      <p:ext uri="{BB962C8B-B14F-4D97-AF65-F5344CB8AC3E}">
        <p14:creationId xmlns:p14="http://schemas.microsoft.com/office/powerpoint/2010/main" val="383002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How to get a new Password</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C9F61E27-D991-4A5A-93AB-8BF67CCD81C5}"/>
              </a:ext>
            </a:extLst>
          </p:cNvPr>
          <p:cNvPicPr>
            <a:picLocks noChangeAspect="1"/>
          </p:cNvPicPr>
          <p:nvPr/>
        </p:nvPicPr>
        <p:blipFill>
          <a:blip r:embed="rId7"/>
          <a:stretch>
            <a:fillRect/>
          </a:stretch>
        </p:blipFill>
        <p:spPr>
          <a:xfrm>
            <a:off x="497312" y="801651"/>
            <a:ext cx="7435085" cy="3780982"/>
          </a:xfrm>
          <a:prstGeom prst="rect">
            <a:avLst/>
          </a:prstGeom>
        </p:spPr>
      </p:pic>
      <p:pic>
        <p:nvPicPr>
          <p:cNvPr id="8" name="Рисунок 7">
            <a:extLst>
              <a:ext uri="{FF2B5EF4-FFF2-40B4-BE49-F238E27FC236}">
                <a16:creationId xmlns:a16="http://schemas.microsoft.com/office/drawing/2014/main" id="{B3616358-CB67-4261-930A-599808DA58EE}"/>
              </a:ext>
            </a:extLst>
          </p:cNvPr>
          <p:cNvPicPr>
            <a:picLocks noChangeAspect="1"/>
          </p:cNvPicPr>
          <p:nvPr/>
        </p:nvPicPr>
        <p:blipFill>
          <a:blip r:embed="rId8"/>
          <a:stretch>
            <a:fillRect/>
          </a:stretch>
        </p:blipFill>
        <p:spPr>
          <a:xfrm>
            <a:off x="577279" y="2468220"/>
            <a:ext cx="3374659" cy="211441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2" name="Рисунок 11">
            <a:extLst>
              <a:ext uri="{FF2B5EF4-FFF2-40B4-BE49-F238E27FC236}">
                <a16:creationId xmlns:a16="http://schemas.microsoft.com/office/drawing/2014/main" id="{5514B699-EC3E-46EA-8388-0F7C9C45A905}"/>
              </a:ext>
            </a:extLst>
          </p:cNvPr>
          <p:cNvPicPr>
            <a:picLocks noChangeAspect="1"/>
          </p:cNvPicPr>
          <p:nvPr/>
        </p:nvPicPr>
        <p:blipFill>
          <a:blip r:embed="rId9"/>
          <a:stretch>
            <a:fillRect/>
          </a:stretch>
        </p:blipFill>
        <p:spPr>
          <a:xfrm>
            <a:off x="446738" y="1076892"/>
            <a:ext cx="3505200" cy="10953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4" name="Номер слайда 3">
            <a:extLst>
              <a:ext uri="{FF2B5EF4-FFF2-40B4-BE49-F238E27FC236}">
                <a16:creationId xmlns:a16="http://schemas.microsoft.com/office/drawing/2014/main" id="{CDFE9FE6-1773-4386-BB08-66E376C8CC1C}"/>
              </a:ext>
            </a:extLst>
          </p:cNvPr>
          <p:cNvSpPr>
            <a:spLocks noGrp="1"/>
          </p:cNvSpPr>
          <p:nvPr>
            <p:ph type="sldNum" sz="quarter" idx="12"/>
          </p:nvPr>
        </p:nvSpPr>
        <p:spPr/>
        <p:txBody>
          <a:bodyPr/>
          <a:lstStyle/>
          <a:p>
            <a:fld id="{39FC74CF-8B03-5D41-97A3-DD76EB0CCB80}" type="slidenum">
              <a:rPr lang="ru-RU" smtClean="0"/>
              <a:t>10</a:t>
            </a:fld>
            <a:endParaRPr lang="ru-RU"/>
          </a:p>
        </p:txBody>
      </p:sp>
    </p:spTree>
    <p:extLst>
      <p:ext uri="{BB962C8B-B14F-4D97-AF65-F5344CB8AC3E}">
        <p14:creationId xmlns:p14="http://schemas.microsoft.com/office/powerpoint/2010/main" val="163958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Inputter – Authorizer Mechanism</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6B7FB861-23BE-4CA7-A7C1-37AC0E976022}"/>
              </a:ext>
            </a:extLst>
          </p:cNvPr>
          <p:cNvSpPr/>
          <p:nvPr/>
        </p:nvSpPr>
        <p:spPr>
          <a:xfrm>
            <a:off x="459959" y="598753"/>
            <a:ext cx="7974419" cy="3339376"/>
          </a:xfrm>
          <a:prstGeom prst="rect">
            <a:avLst/>
          </a:prstGeom>
        </p:spPr>
        <p:txBody>
          <a:bodyPr wrap="square">
            <a:spAutoFit/>
          </a:bodyPr>
          <a:lstStyle/>
          <a:p>
            <a:pPr algn="just">
              <a:spcAft>
                <a:spcPts val="600"/>
              </a:spcAft>
              <a:buBlip>
                <a:blip r:embed="rId8"/>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Any record in T24 requires</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1" algn="just">
              <a:spcAft>
                <a:spcPts val="600"/>
              </a:spcAft>
              <a:buBlip>
                <a:blip r:embed="rId8"/>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To be Input (I function)</a:t>
            </a:r>
          </a:p>
          <a:p>
            <a:pPr lvl="1" algn="just">
              <a:spcAft>
                <a:spcPts val="600"/>
              </a:spcAft>
              <a:buBlip>
                <a:blip r:embed="rId8"/>
              </a:buBlip>
            </a:pP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To be Authorised (A function)</a:t>
            </a:r>
          </a:p>
          <a:p>
            <a:pPr algn="just">
              <a:spcAft>
                <a:spcPts val="600"/>
              </a:spcAft>
              <a:buBlip>
                <a:blip r:embed="rId8"/>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T24 does not allow one user to perform both the functions on the same record</a:t>
            </a: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3461DCF3-4276-48FC-A4A3-88323DF71C1F}"/>
              </a:ext>
            </a:extLst>
          </p:cNvPr>
          <p:cNvPicPr>
            <a:picLocks noChangeAspect="1"/>
          </p:cNvPicPr>
          <p:nvPr/>
        </p:nvPicPr>
        <p:blipFill rotWithShape="1">
          <a:blip r:embed="rId9"/>
          <a:srcRect t="13121" b="41416"/>
          <a:stretch/>
        </p:blipFill>
        <p:spPr>
          <a:xfrm>
            <a:off x="9844" y="2126608"/>
            <a:ext cx="9144000" cy="233724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13" name="Line 6">
            <a:extLst>
              <a:ext uri="{FF2B5EF4-FFF2-40B4-BE49-F238E27FC236}">
                <a16:creationId xmlns:a16="http://schemas.microsoft.com/office/drawing/2014/main" id="{96F5FD3C-0695-43D2-BBEA-5E355DC44AD4}"/>
              </a:ext>
            </a:extLst>
          </p:cNvPr>
          <p:cNvSpPr>
            <a:spLocks noChangeShapeType="1"/>
          </p:cNvSpPr>
          <p:nvPr/>
        </p:nvSpPr>
        <p:spPr bwMode="auto">
          <a:xfrm flipH="1" flipV="1">
            <a:off x="839448" y="2233532"/>
            <a:ext cx="3357797" cy="200800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546E3AD2-958C-44F5-9539-DC592DB064C2}"/>
              </a:ext>
            </a:extLst>
          </p:cNvPr>
          <p:cNvSpPr>
            <a:spLocks noGrp="1"/>
          </p:cNvSpPr>
          <p:nvPr>
            <p:ph type="sldNum" sz="quarter" idx="12"/>
          </p:nvPr>
        </p:nvSpPr>
        <p:spPr/>
        <p:txBody>
          <a:bodyPr/>
          <a:lstStyle/>
          <a:p>
            <a:fld id="{39FC74CF-8B03-5D41-97A3-DD76EB0CCB80}" type="slidenum">
              <a:rPr lang="ru-RU" smtClean="0"/>
              <a:t>11</a:t>
            </a:fld>
            <a:endParaRPr lang="ru-RU"/>
          </a:p>
        </p:txBody>
      </p:sp>
    </p:spTree>
    <p:extLst>
      <p:ext uri="{BB962C8B-B14F-4D97-AF65-F5344CB8AC3E}">
        <p14:creationId xmlns:p14="http://schemas.microsoft.com/office/powerpoint/2010/main" val="175409005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USER application </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278258" y="1674481"/>
            <a:ext cx="7974419" cy="3231654"/>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user profile of a bank employee is a record in the </a:t>
            </a:r>
            <a:r>
              <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USER</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application</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All rights and privileges of a bank user are defined in the user profile</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ru-RU"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There are different roles in a bank and each role will need access to different types of data</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1" name="Group 4">
            <a:extLst>
              <a:ext uri="{FF2B5EF4-FFF2-40B4-BE49-F238E27FC236}">
                <a16:creationId xmlns:a16="http://schemas.microsoft.com/office/drawing/2014/main" id="{EF931593-C7DB-4B26-AE73-B9912726F8FC}"/>
              </a:ext>
            </a:extLst>
          </p:cNvPr>
          <p:cNvGrpSpPr>
            <a:grpSpLocks/>
          </p:cNvGrpSpPr>
          <p:nvPr/>
        </p:nvGrpSpPr>
        <p:grpSpPr bwMode="auto">
          <a:xfrm>
            <a:off x="103909" y="764349"/>
            <a:ext cx="1260555" cy="795197"/>
            <a:chOff x="-214346" y="1285860"/>
            <a:chExt cx="1438998" cy="900176"/>
          </a:xfrm>
        </p:grpSpPr>
        <p:pic>
          <p:nvPicPr>
            <p:cNvPr id="12" name="Picture 5">
              <a:extLst>
                <a:ext uri="{FF2B5EF4-FFF2-40B4-BE49-F238E27FC236}">
                  <a16:creationId xmlns:a16="http://schemas.microsoft.com/office/drawing/2014/main" id="{621C8E5A-F49D-437D-8479-9BFC849EF2B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a:extLst>
                <a:ext uri="{FF2B5EF4-FFF2-40B4-BE49-F238E27FC236}">
                  <a16:creationId xmlns:a16="http://schemas.microsoft.com/office/drawing/2014/main" id="{D9A9FF55-5C26-4DD7-8565-9F26788B37D8}"/>
                </a:ext>
              </a:extLst>
            </p:cNvPr>
            <p:cNvSpPr/>
            <p:nvPr/>
          </p:nvSpPr>
          <p:spPr>
            <a:xfrm>
              <a:off x="-214346" y="1785926"/>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1430"/>
                  <a:solidFill>
                    <a:srgbClr val="1F497D"/>
                  </a:solidFill>
                  <a:effectLst>
                    <a:outerShdw blurRad="50800" dist="39000" dir="5460000" algn="tl">
                      <a:srgbClr val="000000">
                        <a:alpha val="38000"/>
                      </a:srgbClr>
                    </a:outerShdw>
                  </a:effectLst>
                  <a:uLnTx/>
                  <a:uFillTx/>
                  <a:latin typeface="Calibri"/>
                  <a:ea typeface="+mn-ea"/>
                  <a:cs typeface="+mn-cs"/>
                </a:rPr>
                <a:t>What?</a:t>
              </a:r>
            </a:p>
          </p:txBody>
        </p:sp>
      </p:grpSp>
      <p:grpSp>
        <p:nvGrpSpPr>
          <p:cNvPr id="16" name="Group 7">
            <a:extLst>
              <a:ext uri="{FF2B5EF4-FFF2-40B4-BE49-F238E27FC236}">
                <a16:creationId xmlns:a16="http://schemas.microsoft.com/office/drawing/2014/main" id="{F4421E80-8FE8-4BC4-9AA8-C9E410DBB369}"/>
              </a:ext>
            </a:extLst>
          </p:cNvPr>
          <p:cNvGrpSpPr>
            <a:grpSpLocks/>
          </p:cNvGrpSpPr>
          <p:nvPr/>
        </p:nvGrpSpPr>
        <p:grpSpPr bwMode="auto">
          <a:xfrm>
            <a:off x="66689" y="2726705"/>
            <a:ext cx="1442993" cy="782039"/>
            <a:chOff x="-224584" y="4143380"/>
            <a:chExt cx="1438998" cy="828738"/>
          </a:xfrm>
        </p:grpSpPr>
        <p:pic>
          <p:nvPicPr>
            <p:cNvPr id="17" name="Picture 3">
              <a:extLst>
                <a:ext uri="{FF2B5EF4-FFF2-40B4-BE49-F238E27FC236}">
                  <a16:creationId xmlns:a16="http://schemas.microsoft.com/office/drawing/2014/main" id="{62780CD8-3F91-481E-924D-C9623C5B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9">
              <a:extLst>
                <a:ext uri="{FF2B5EF4-FFF2-40B4-BE49-F238E27FC236}">
                  <a16:creationId xmlns:a16="http://schemas.microsoft.com/office/drawing/2014/main" id="{83FE6900-7DA4-4F9A-B46A-8FBD3F1F3796}"/>
                </a:ext>
              </a:extLst>
            </p:cNvPr>
            <p:cNvSpPr/>
            <p:nvPr/>
          </p:nvSpPr>
          <p:spPr>
            <a:xfrm>
              <a:off x="-224584" y="4572008"/>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1430"/>
                  <a:solidFill>
                    <a:srgbClr val="1F497D"/>
                  </a:solidFill>
                  <a:effectLst>
                    <a:outerShdw blurRad="50800" dist="39000" dir="5460000" algn="tl">
                      <a:srgbClr val="000000">
                        <a:alpha val="38000"/>
                      </a:srgbClr>
                    </a:outerShdw>
                  </a:effectLst>
                  <a:uLnTx/>
                  <a:uFillTx/>
                  <a:latin typeface="Calibri"/>
                  <a:ea typeface="+mn-ea"/>
                  <a:cs typeface="+mn-cs"/>
                </a:rPr>
                <a:t>Why?</a:t>
              </a:r>
            </a:p>
          </p:txBody>
        </p:sp>
      </p:grpSp>
      <p:sp>
        <p:nvSpPr>
          <p:cNvPr id="3" name="Номер слайда 2">
            <a:extLst>
              <a:ext uri="{FF2B5EF4-FFF2-40B4-BE49-F238E27FC236}">
                <a16:creationId xmlns:a16="http://schemas.microsoft.com/office/drawing/2014/main" id="{412DE1F0-488C-4E04-9B39-49BDAB233267}"/>
              </a:ext>
            </a:extLst>
          </p:cNvPr>
          <p:cNvSpPr>
            <a:spLocks noGrp="1"/>
          </p:cNvSpPr>
          <p:nvPr>
            <p:ph type="sldNum" sz="quarter" idx="12"/>
          </p:nvPr>
        </p:nvSpPr>
        <p:spPr/>
        <p:txBody>
          <a:bodyPr/>
          <a:lstStyle/>
          <a:p>
            <a:fld id="{39FC74CF-8B03-5D41-97A3-DD76EB0CCB80}" type="slidenum">
              <a:rPr lang="ru-RU" smtClean="0"/>
              <a:t>12</a:t>
            </a:fld>
            <a:endParaRPr lang="ru-RU"/>
          </a:p>
        </p:txBody>
      </p:sp>
    </p:spTree>
    <p:extLst>
      <p:ext uri="{BB962C8B-B14F-4D97-AF65-F5344CB8AC3E}">
        <p14:creationId xmlns:p14="http://schemas.microsoft.com/office/powerpoint/2010/main" val="1267472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0B780B6E-B280-4295-B938-9A6E61911DE8}"/>
              </a:ext>
            </a:extLst>
          </p:cNvPr>
          <p:cNvPicPr>
            <a:picLocks noChangeAspect="1"/>
          </p:cNvPicPr>
          <p:nvPr/>
        </p:nvPicPr>
        <p:blipFill>
          <a:blip r:embed="rId3"/>
          <a:stretch>
            <a:fillRect/>
          </a:stretch>
        </p:blipFill>
        <p:spPr>
          <a:xfrm>
            <a:off x="6981825" y="665734"/>
            <a:ext cx="1704975" cy="79057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Create User Profile - USER</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5" name="Rounded Rectangular Callout 9">
            <a:extLst>
              <a:ext uri="{FF2B5EF4-FFF2-40B4-BE49-F238E27FC236}">
                <a16:creationId xmlns:a16="http://schemas.microsoft.com/office/drawing/2014/main" id="{74799599-D0AF-485E-86F0-8911DBB6E6A2}"/>
              </a:ext>
            </a:extLst>
          </p:cNvPr>
          <p:cNvSpPr/>
          <p:nvPr/>
        </p:nvSpPr>
        <p:spPr>
          <a:xfrm>
            <a:off x="95283" y="677279"/>
            <a:ext cx="1778488" cy="1319395"/>
          </a:xfrm>
          <a:prstGeom prst="wedgeRoundRectCallout">
            <a:avLst>
              <a:gd name="adj1" fmla="val 79809"/>
              <a:gd name="adj2" fmla="val -6493"/>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tx1"/>
              </a:solidFill>
            </a:endParaRPr>
          </a:p>
          <a:p>
            <a:pPr algn="ctr">
              <a:defRPr/>
            </a:pPr>
            <a:r>
              <a:rPr lang="en-US" sz="1200" dirty="0">
                <a:solidFill>
                  <a:schemeClr val="tx1"/>
                </a:solidFill>
              </a:rPr>
              <a:t>Log in ID, whether the user is a bank employee (Internal), language and company the user can access</a:t>
            </a:r>
          </a:p>
          <a:p>
            <a:pPr algn="ctr">
              <a:defRPr/>
            </a:pPr>
            <a:endParaRPr lang="en-US" dirty="0">
              <a:solidFill>
                <a:schemeClr val="tx1"/>
              </a:solidFill>
            </a:endParaRPr>
          </a:p>
        </p:txBody>
      </p:sp>
      <p:sp>
        <p:nvSpPr>
          <p:cNvPr id="17" name="Rounded Rectangular Callout 10">
            <a:extLst>
              <a:ext uri="{FF2B5EF4-FFF2-40B4-BE49-F238E27FC236}">
                <a16:creationId xmlns:a16="http://schemas.microsoft.com/office/drawing/2014/main" id="{9E7E92AC-2E90-48A6-A49F-A7C9B94C5251}"/>
              </a:ext>
            </a:extLst>
          </p:cNvPr>
          <p:cNvSpPr/>
          <p:nvPr/>
        </p:nvSpPr>
        <p:spPr>
          <a:xfrm>
            <a:off x="5090047" y="736375"/>
            <a:ext cx="1478590" cy="412750"/>
          </a:xfrm>
          <a:prstGeom prst="wedgeRoundRectCallout">
            <a:avLst>
              <a:gd name="adj1" fmla="val 77719"/>
              <a:gd name="adj2" fmla="val 23105"/>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tx1"/>
              </a:solidFill>
            </a:endParaRPr>
          </a:p>
          <a:p>
            <a:pPr algn="ctr">
              <a:defRPr/>
            </a:pPr>
            <a:r>
              <a:rPr lang="en-US" sz="1200" b="1" dirty="0">
                <a:solidFill>
                  <a:schemeClr val="tx1"/>
                </a:solidFill>
              </a:rPr>
              <a:t>Validity of the User</a:t>
            </a:r>
          </a:p>
          <a:p>
            <a:pPr algn="ctr">
              <a:defRPr/>
            </a:pPr>
            <a:endParaRPr lang="en-US" b="1" dirty="0">
              <a:solidFill>
                <a:schemeClr val="tx1"/>
              </a:solidFill>
            </a:endParaRPr>
          </a:p>
        </p:txBody>
      </p:sp>
      <p:sp>
        <p:nvSpPr>
          <p:cNvPr id="21" name="Rounded Rectangular Callout 11">
            <a:extLst>
              <a:ext uri="{FF2B5EF4-FFF2-40B4-BE49-F238E27FC236}">
                <a16:creationId xmlns:a16="http://schemas.microsoft.com/office/drawing/2014/main" id="{19EF84BC-8DA0-4921-932D-17B64469B77C}"/>
              </a:ext>
            </a:extLst>
          </p:cNvPr>
          <p:cNvSpPr/>
          <p:nvPr/>
        </p:nvSpPr>
        <p:spPr>
          <a:xfrm>
            <a:off x="178702" y="2443453"/>
            <a:ext cx="1964891" cy="818948"/>
          </a:xfrm>
          <a:prstGeom prst="wedgeRoundRectCallout">
            <a:avLst>
              <a:gd name="adj1" fmla="val 67934"/>
              <a:gd name="adj2" fmla="val -1293"/>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tx1"/>
              </a:solidFill>
            </a:endParaRPr>
          </a:p>
          <a:p>
            <a:pPr algn="ctr">
              <a:defRPr/>
            </a:pPr>
            <a:r>
              <a:rPr lang="en-US" sz="1200" b="1" dirty="0">
                <a:solidFill>
                  <a:schemeClr val="tx1"/>
                </a:solidFill>
              </a:rPr>
              <a:t>Time duration for which the user can work on T24 (for all 7 days)</a:t>
            </a:r>
          </a:p>
          <a:p>
            <a:pPr algn="ctr">
              <a:defRPr/>
            </a:pPr>
            <a:endParaRPr lang="en-US" b="1" dirty="0">
              <a:solidFill>
                <a:schemeClr val="tx1"/>
              </a:solidFill>
            </a:endParaRPr>
          </a:p>
        </p:txBody>
      </p:sp>
      <p:sp>
        <p:nvSpPr>
          <p:cNvPr id="23" name="Rounded Rectangular Callout 12">
            <a:extLst>
              <a:ext uri="{FF2B5EF4-FFF2-40B4-BE49-F238E27FC236}">
                <a16:creationId xmlns:a16="http://schemas.microsoft.com/office/drawing/2014/main" id="{028DD08C-E76B-4A2F-9790-32D11D22C6F1}"/>
              </a:ext>
            </a:extLst>
          </p:cNvPr>
          <p:cNvSpPr/>
          <p:nvPr/>
        </p:nvSpPr>
        <p:spPr>
          <a:xfrm>
            <a:off x="4186316" y="2369390"/>
            <a:ext cx="1665459" cy="908473"/>
          </a:xfrm>
          <a:prstGeom prst="wedgeRoundRectCallout">
            <a:avLst>
              <a:gd name="adj1" fmla="val 78930"/>
              <a:gd name="adj2" fmla="val -26436"/>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tx1"/>
              </a:solidFill>
            </a:endParaRPr>
          </a:p>
          <a:p>
            <a:pPr algn="ctr">
              <a:defRPr/>
            </a:pPr>
            <a:r>
              <a:rPr lang="en-US" sz="1200" b="1" dirty="0">
                <a:solidFill>
                  <a:schemeClr val="tx1"/>
                </a:solidFill>
              </a:rPr>
              <a:t>Restrict access to applications, company wise</a:t>
            </a:r>
          </a:p>
          <a:p>
            <a:pPr algn="ctr">
              <a:defRPr/>
            </a:pPr>
            <a:endParaRPr lang="en-US" b="1" dirty="0">
              <a:solidFill>
                <a:schemeClr val="tx1"/>
              </a:solidFill>
            </a:endParaRPr>
          </a:p>
        </p:txBody>
      </p:sp>
      <p:sp>
        <p:nvSpPr>
          <p:cNvPr id="25" name="Rounded Rectangular Callout 13">
            <a:extLst>
              <a:ext uri="{FF2B5EF4-FFF2-40B4-BE49-F238E27FC236}">
                <a16:creationId xmlns:a16="http://schemas.microsoft.com/office/drawing/2014/main" id="{4EDC1C93-AB98-40E9-827C-279ABC8EDBBA}"/>
              </a:ext>
            </a:extLst>
          </p:cNvPr>
          <p:cNvSpPr/>
          <p:nvPr/>
        </p:nvSpPr>
        <p:spPr>
          <a:xfrm>
            <a:off x="178703" y="3709180"/>
            <a:ext cx="2019300" cy="680809"/>
          </a:xfrm>
          <a:prstGeom prst="wedgeRoundRectCallout">
            <a:avLst>
              <a:gd name="adj1" fmla="val 70184"/>
              <a:gd name="adj2" fmla="val -10864"/>
              <a:gd name="adj3" fmla="val 16667"/>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rPr>
              <a:t>Specific time of access for certain days</a:t>
            </a:r>
          </a:p>
          <a:p>
            <a:pPr algn="ctr">
              <a:defRPr/>
            </a:pPr>
            <a:r>
              <a:rPr lang="en-US" sz="1200" b="1" dirty="0">
                <a:solidFill>
                  <a:schemeClr val="tx1"/>
                </a:solidFill>
              </a:rPr>
              <a:t>1 – Mon , 2- Tue and so on </a:t>
            </a:r>
          </a:p>
        </p:txBody>
      </p:sp>
      <p:pic>
        <p:nvPicPr>
          <p:cNvPr id="14" name="Рисунок 13">
            <a:extLst>
              <a:ext uri="{FF2B5EF4-FFF2-40B4-BE49-F238E27FC236}">
                <a16:creationId xmlns:a16="http://schemas.microsoft.com/office/drawing/2014/main" id="{79C756B8-A3F1-466D-98CA-970523768A84}"/>
              </a:ext>
            </a:extLst>
          </p:cNvPr>
          <p:cNvPicPr>
            <a:picLocks noChangeAspect="1"/>
          </p:cNvPicPr>
          <p:nvPr/>
        </p:nvPicPr>
        <p:blipFill>
          <a:blip r:embed="rId8"/>
          <a:stretch>
            <a:fillRect/>
          </a:stretch>
        </p:blipFill>
        <p:spPr>
          <a:xfrm>
            <a:off x="2472259" y="586622"/>
            <a:ext cx="2019300" cy="160972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28" name="Рисунок 27">
            <a:extLst>
              <a:ext uri="{FF2B5EF4-FFF2-40B4-BE49-F238E27FC236}">
                <a16:creationId xmlns:a16="http://schemas.microsoft.com/office/drawing/2014/main" id="{53B77F82-9392-49ED-8631-F05627F463A8}"/>
              </a:ext>
            </a:extLst>
          </p:cNvPr>
          <p:cNvPicPr>
            <a:picLocks noChangeAspect="1"/>
          </p:cNvPicPr>
          <p:nvPr/>
        </p:nvPicPr>
        <p:blipFill>
          <a:blip r:embed="rId9"/>
          <a:stretch>
            <a:fillRect/>
          </a:stretch>
        </p:blipFill>
        <p:spPr>
          <a:xfrm>
            <a:off x="2483917" y="2433862"/>
            <a:ext cx="1362075" cy="77152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30" name="Рисунок 29">
            <a:extLst>
              <a:ext uri="{FF2B5EF4-FFF2-40B4-BE49-F238E27FC236}">
                <a16:creationId xmlns:a16="http://schemas.microsoft.com/office/drawing/2014/main" id="{510E2C50-05B4-409B-912C-2ED93C82C0B8}"/>
              </a:ext>
            </a:extLst>
          </p:cNvPr>
          <p:cNvPicPr>
            <a:picLocks noChangeAspect="1"/>
          </p:cNvPicPr>
          <p:nvPr/>
        </p:nvPicPr>
        <p:blipFill>
          <a:blip r:embed="rId10"/>
          <a:stretch>
            <a:fillRect/>
          </a:stretch>
        </p:blipFill>
        <p:spPr>
          <a:xfrm>
            <a:off x="6361271" y="2151479"/>
            <a:ext cx="2762250" cy="1219200"/>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32" name="Рисунок 31">
            <a:extLst>
              <a:ext uri="{FF2B5EF4-FFF2-40B4-BE49-F238E27FC236}">
                <a16:creationId xmlns:a16="http://schemas.microsoft.com/office/drawing/2014/main" id="{6881A8C6-E6AD-4EB7-A4B4-F19ECA8B35B6}"/>
              </a:ext>
            </a:extLst>
          </p:cNvPr>
          <p:cNvPicPr>
            <a:picLocks noChangeAspect="1"/>
          </p:cNvPicPr>
          <p:nvPr/>
        </p:nvPicPr>
        <p:blipFill>
          <a:blip r:embed="rId11"/>
          <a:stretch>
            <a:fillRect/>
          </a:stretch>
        </p:blipFill>
        <p:spPr>
          <a:xfrm>
            <a:off x="2648423" y="3515378"/>
            <a:ext cx="4741243" cy="1308343"/>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3" name="Номер слайда 2">
            <a:extLst>
              <a:ext uri="{FF2B5EF4-FFF2-40B4-BE49-F238E27FC236}">
                <a16:creationId xmlns:a16="http://schemas.microsoft.com/office/drawing/2014/main" id="{44BE0BB6-BEA2-40B5-A3D6-B50A7DC4E174}"/>
              </a:ext>
            </a:extLst>
          </p:cNvPr>
          <p:cNvSpPr>
            <a:spLocks noGrp="1"/>
          </p:cNvSpPr>
          <p:nvPr>
            <p:ph type="sldNum" sz="quarter" idx="12"/>
          </p:nvPr>
        </p:nvSpPr>
        <p:spPr/>
        <p:txBody>
          <a:bodyPr/>
          <a:lstStyle/>
          <a:p>
            <a:fld id="{39FC74CF-8B03-5D41-97A3-DD76EB0CCB80}" type="slidenum">
              <a:rPr lang="ru-RU" smtClean="0"/>
              <a:t>13</a:t>
            </a:fld>
            <a:endParaRPr lang="ru-RU"/>
          </a:p>
        </p:txBody>
      </p:sp>
    </p:spTree>
    <p:extLst>
      <p:ext uri="{BB962C8B-B14F-4D97-AF65-F5344CB8AC3E}">
        <p14:creationId xmlns:p14="http://schemas.microsoft.com/office/powerpoint/2010/main" val="53911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- 1</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70862" y="953562"/>
            <a:ext cx="6927113" cy="377026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Create a user named XXXXX (Where XXXXX is your name)</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User should have access to any one company only – e.</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g.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GB0010001</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User should be allowed to access only the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ACCOUNT</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and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CUSTOMER</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applications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User should be allowed to use only functions </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457200" marR="0" lvl="1"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See</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and Print for the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CUSTOMER</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application</a:t>
            </a:r>
          </a:p>
          <a:p>
            <a:pPr marL="457200" marR="0" lvl="1"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Input and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Copy</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for the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ACCOUNT</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application</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User should be able to use the command line (field ATTRIBUTES)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User should be able to use the system only between 06:00 and 21:00 on all days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Authorize the record and try logging in to T24 with this user</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53EB9228-C52E-495C-8D6F-E937C0008241}"/>
              </a:ext>
            </a:extLst>
          </p:cNvPr>
          <p:cNvSpPr>
            <a:spLocks noGrp="1"/>
          </p:cNvSpPr>
          <p:nvPr>
            <p:ph type="sldNum" sz="quarter" idx="12"/>
          </p:nvPr>
        </p:nvSpPr>
        <p:spPr/>
        <p:txBody>
          <a:bodyPr/>
          <a:lstStyle/>
          <a:p>
            <a:fld id="{39FC74CF-8B03-5D41-97A3-DD76EB0CCB80}" type="slidenum">
              <a:rPr lang="ru-RU" smtClean="0"/>
              <a:t>14</a:t>
            </a:fld>
            <a:endParaRPr lang="ru-RU"/>
          </a:p>
        </p:txBody>
      </p:sp>
    </p:spTree>
    <p:extLst>
      <p:ext uri="{BB962C8B-B14F-4D97-AF65-F5344CB8AC3E}">
        <p14:creationId xmlns:p14="http://schemas.microsoft.com/office/powerpoint/2010/main" val="3925477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CAB1F79-C6D5-4A70-AE33-802A33CE90EA}"/>
              </a:ext>
            </a:extLst>
          </p:cNvPr>
          <p:cNvPicPr>
            <a:picLocks noChangeAspect="1"/>
          </p:cNvPicPr>
          <p:nvPr/>
        </p:nvPicPr>
        <p:blipFill rotWithShape="1">
          <a:blip r:embed="rId3"/>
          <a:srcRect l="3743" t="15260" r="64590" b="4948"/>
          <a:stretch/>
        </p:blipFill>
        <p:spPr>
          <a:xfrm>
            <a:off x="5327036" y="838579"/>
            <a:ext cx="2895601" cy="3888490"/>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User Administration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D0175C45-3E51-4AAE-8DA4-BFE7522D5536}"/>
              </a:ext>
            </a:extLst>
          </p:cNvPr>
          <p:cNvSpPr/>
          <p:nvPr/>
        </p:nvSpPr>
        <p:spPr>
          <a:xfrm>
            <a:off x="342263" y="878774"/>
            <a:ext cx="4906652" cy="39395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T24 provides a file named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PROTOCOL</a:t>
            </a: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which can store</a:t>
            </a:r>
          </a:p>
          <a:p>
            <a:pPr lvl="1" algn="just">
              <a:spcAft>
                <a:spcPts val="600"/>
              </a:spcAft>
              <a:buBlip>
                <a:blip r:embed="rId8"/>
              </a:buBlip>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User login and logoff details</a:t>
            </a:r>
          </a:p>
          <a:p>
            <a:pPr lvl="1" algn="just">
              <a:spcAft>
                <a:spcPts val="600"/>
              </a:spcAft>
              <a:buBlip>
                <a:blip r:embed="rId8"/>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Security violations encountered by the user</a:t>
            </a:r>
          </a:p>
          <a:p>
            <a:pPr lvl="1" algn="just">
              <a:spcAft>
                <a:spcPts val="600"/>
              </a:spcAft>
              <a:buBlip>
                <a:blip r:embed="rId8"/>
              </a:buBlip>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User access of the various security management related applications in T24</a:t>
            </a:r>
          </a:p>
          <a:p>
            <a:pPr lvl="1" algn="just">
              <a:spcAft>
                <a:spcPts val="600"/>
              </a:spcAft>
              <a:buBlip>
                <a:blip r:embed="rId8"/>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Details of every application, function and record ID used by the user</a:t>
            </a: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Access this file using any one of the following ways</a:t>
            </a:r>
          </a:p>
          <a:p>
            <a:pPr lvl="1" algn="just">
              <a:spcAft>
                <a:spcPts val="600"/>
              </a:spcAft>
              <a:buBlip>
                <a:blip r:embed="rId8"/>
              </a:buBlip>
              <a:defRPr/>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PRTOCOL L</a:t>
            </a:r>
          </a:p>
          <a:p>
            <a:pPr lvl="1" algn="just">
              <a:spcAft>
                <a:spcPts val="600"/>
              </a:spcAft>
              <a:buBlip>
                <a:blip r:embed="rId8"/>
              </a:buBlip>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ENQ %PROTOCOL</a:t>
            </a:r>
            <a:endParaRPr kumimoji="0" lang="en-US"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D82F4578-6B0B-4DA5-8770-4D22A3CE26EE}"/>
              </a:ext>
            </a:extLst>
          </p:cNvPr>
          <p:cNvSpPr>
            <a:spLocks noGrp="1"/>
          </p:cNvSpPr>
          <p:nvPr>
            <p:ph type="sldNum" sz="quarter" idx="12"/>
          </p:nvPr>
        </p:nvSpPr>
        <p:spPr/>
        <p:txBody>
          <a:bodyPr/>
          <a:lstStyle/>
          <a:p>
            <a:fld id="{39FC74CF-8B03-5D41-97A3-DD76EB0CCB80}" type="slidenum">
              <a:rPr lang="ru-RU" smtClean="0"/>
              <a:t>15</a:t>
            </a:fld>
            <a:endParaRPr lang="ru-RU"/>
          </a:p>
        </p:txBody>
      </p:sp>
    </p:spTree>
    <p:extLst>
      <p:ext uri="{BB962C8B-B14F-4D97-AF65-F5344CB8AC3E}">
        <p14:creationId xmlns:p14="http://schemas.microsoft.com/office/powerpoint/2010/main" val="413299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Grouping Users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353943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What if a privilege or a set of privileges is to be set for a group of users because they belong to the same department?</a:t>
            </a:r>
          </a:p>
          <a:p>
            <a:pPr algn="just">
              <a:spcAft>
                <a:spcPts val="600"/>
              </a:spcAft>
            </a:pP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Will you set the privileges in every single user’s user profile?</a:t>
            </a:r>
          </a:p>
          <a:p>
            <a:pPr algn="just">
              <a:spcAft>
                <a:spcPts val="600"/>
              </a:spcAft>
            </a:pP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Would you like to create something like a role in an organization (set of privileges) and apply it to the relevant users?</a:t>
            </a:r>
          </a:p>
          <a:p>
            <a:pPr lvl="0" algn="just">
              <a:spcAft>
                <a:spcPts val="600"/>
              </a:spcAf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Example: Managers, Teller, Head Teller, accountants, clerks.</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02027719-18CD-4DF1-89C6-8C169CE90673}"/>
              </a:ext>
            </a:extLst>
          </p:cNvPr>
          <p:cNvSpPr>
            <a:spLocks noGrp="1"/>
          </p:cNvSpPr>
          <p:nvPr>
            <p:ph type="sldNum" sz="quarter" idx="12"/>
          </p:nvPr>
        </p:nvSpPr>
        <p:spPr/>
        <p:txBody>
          <a:bodyPr/>
          <a:lstStyle/>
          <a:p>
            <a:fld id="{39FC74CF-8B03-5D41-97A3-DD76EB0CCB80}" type="slidenum">
              <a:rPr lang="ru-RU" smtClean="0"/>
              <a:t>16</a:t>
            </a:fld>
            <a:endParaRPr lang="ru-RU"/>
          </a:p>
        </p:txBody>
      </p:sp>
    </p:spTree>
    <p:extLst>
      <p:ext uri="{BB962C8B-B14F-4D97-AF65-F5344CB8AC3E}">
        <p14:creationId xmlns:p14="http://schemas.microsoft.com/office/powerpoint/2010/main" val="157574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Grouping Users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3" name="Рисунок 2">
            <a:extLst>
              <a:ext uri="{FF2B5EF4-FFF2-40B4-BE49-F238E27FC236}">
                <a16:creationId xmlns:a16="http://schemas.microsoft.com/office/drawing/2014/main" id="{A16D208E-DCF0-4CAB-985E-C39D00416190}"/>
              </a:ext>
            </a:extLst>
          </p:cNvPr>
          <p:cNvPicPr>
            <a:picLocks noChangeAspect="1"/>
          </p:cNvPicPr>
          <p:nvPr/>
        </p:nvPicPr>
        <p:blipFill>
          <a:blip r:embed="rId7"/>
          <a:stretch>
            <a:fillRect/>
          </a:stretch>
        </p:blipFill>
        <p:spPr>
          <a:xfrm>
            <a:off x="1339788" y="740856"/>
            <a:ext cx="6307968" cy="3986212"/>
          </a:xfrm>
          <a:prstGeom prst="rect">
            <a:avLst/>
          </a:prstGeom>
        </p:spPr>
      </p:pic>
      <p:sp>
        <p:nvSpPr>
          <p:cNvPr id="4" name="Номер слайда 3">
            <a:extLst>
              <a:ext uri="{FF2B5EF4-FFF2-40B4-BE49-F238E27FC236}">
                <a16:creationId xmlns:a16="http://schemas.microsoft.com/office/drawing/2014/main" id="{3F1B0698-6BFC-44A8-9711-DD5C6EAB6893}"/>
              </a:ext>
            </a:extLst>
          </p:cNvPr>
          <p:cNvSpPr>
            <a:spLocks noGrp="1"/>
          </p:cNvSpPr>
          <p:nvPr>
            <p:ph type="sldNum" sz="quarter" idx="12"/>
          </p:nvPr>
        </p:nvSpPr>
        <p:spPr/>
        <p:txBody>
          <a:bodyPr/>
          <a:lstStyle/>
          <a:p>
            <a:fld id="{39FC74CF-8B03-5D41-97A3-DD76EB0CCB80}" type="slidenum">
              <a:rPr lang="ru-RU" smtClean="0"/>
              <a:t>17</a:t>
            </a:fld>
            <a:endParaRPr lang="ru-RU"/>
          </a:p>
        </p:txBody>
      </p:sp>
    </p:spTree>
    <p:extLst>
      <p:ext uri="{BB962C8B-B14F-4D97-AF65-F5344CB8AC3E}">
        <p14:creationId xmlns:p14="http://schemas.microsoft.com/office/powerpoint/2010/main" val="389317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USER.SMS.GROUP – an Example</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103909" y="584019"/>
            <a:ext cx="8965663" cy="6924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a:extLst>
              <a:ext uri="{FF2B5EF4-FFF2-40B4-BE49-F238E27FC236}">
                <a16:creationId xmlns:a16="http://schemas.microsoft.com/office/drawing/2014/main" id="{14538D6C-302D-41B7-964E-406847E8597B}"/>
              </a:ext>
            </a:extLst>
          </p:cNvPr>
          <p:cNvSpPr/>
          <p:nvPr/>
        </p:nvSpPr>
        <p:spPr>
          <a:xfrm>
            <a:off x="531627" y="1083082"/>
            <a:ext cx="7230139" cy="1508105"/>
          </a:xfrm>
          <a:prstGeom prst="rect">
            <a:avLst/>
          </a:prstGeom>
        </p:spPr>
        <p:txBody>
          <a:bodyPr wrap="square">
            <a:spAutoFit/>
          </a:bodyPr>
          <a:lstStyle/>
          <a:p>
            <a:pPr algn="just">
              <a:spcAft>
                <a:spcPts val="600"/>
              </a:spcAft>
              <a:buBlip>
                <a:blip r:embed="rId7"/>
              </a:buBlip>
            </a:pPr>
            <a:r>
              <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There are about 10 Account Managers in the bank for whom the following privileges need to be granted</a:t>
            </a:r>
          </a:p>
          <a:p>
            <a:pPr lvl="1"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They should have access to CUSTOMER table</a:t>
            </a:r>
          </a:p>
          <a:p>
            <a:pPr lvl="1"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The functions allowed on the above table should only be Input, See, Delete and Authorize</a:t>
            </a:r>
          </a:p>
        </p:txBody>
      </p:sp>
      <p:sp>
        <p:nvSpPr>
          <p:cNvPr id="18" name="Vertical Scroll 4">
            <a:extLst>
              <a:ext uri="{FF2B5EF4-FFF2-40B4-BE49-F238E27FC236}">
                <a16:creationId xmlns:a16="http://schemas.microsoft.com/office/drawing/2014/main" id="{7CBE027E-3DB6-4C6C-A8F5-EA096113362D}"/>
              </a:ext>
            </a:extLst>
          </p:cNvPr>
          <p:cNvSpPr/>
          <p:nvPr/>
        </p:nvSpPr>
        <p:spPr>
          <a:xfrm>
            <a:off x="3885340" y="2622087"/>
            <a:ext cx="3644533" cy="2145176"/>
          </a:xfrm>
          <a:prstGeom prst="verticalScroll">
            <a:avLst/>
          </a:prstGeom>
          <a:solidFill>
            <a:srgbClr val="00529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The SMS Group created  should be attached to individual user profile. In this case, should be attached to the APPLICATION field of every  Account Manager’s USER profile</a:t>
            </a:r>
          </a:p>
        </p:txBody>
      </p:sp>
      <p:sp>
        <p:nvSpPr>
          <p:cNvPr id="6" name="Номер слайда 5">
            <a:extLst>
              <a:ext uri="{FF2B5EF4-FFF2-40B4-BE49-F238E27FC236}">
                <a16:creationId xmlns:a16="http://schemas.microsoft.com/office/drawing/2014/main" id="{7AC7BD6B-8C7D-4CC0-952E-98A986ED5CDD}"/>
              </a:ext>
            </a:extLst>
          </p:cNvPr>
          <p:cNvSpPr>
            <a:spLocks noGrp="1"/>
          </p:cNvSpPr>
          <p:nvPr>
            <p:ph type="sldNum" sz="quarter" idx="12"/>
          </p:nvPr>
        </p:nvSpPr>
        <p:spPr/>
        <p:txBody>
          <a:bodyPr/>
          <a:lstStyle/>
          <a:p>
            <a:fld id="{39FC74CF-8B03-5D41-97A3-DD76EB0CCB80}" type="slidenum">
              <a:rPr lang="ru-RU" smtClean="0"/>
              <a:t>18</a:t>
            </a:fld>
            <a:endParaRPr lang="ru-RU"/>
          </a:p>
        </p:txBody>
      </p:sp>
    </p:spTree>
    <p:extLst>
      <p:ext uri="{BB962C8B-B14F-4D97-AF65-F5344CB8AC3E}">
        <p14:creationId xmlns:p14="http://schemas.microsoft.com/office/powerpoint/2010/main" val="4102196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6A14E28B-ACB1-49A5-BA8C-E7E641C847A8}"/>
              </a:ext>
            </a:extLst>
          </p:cNvPr>
          <p:cNvPicPr>
            <a:picLocks noChangeAspect="1"/>
          </p:cNvPicPr>
          <p:nvPr/>
        </p:nvPicPr>
        <p:blipFill>
          <a:blip r:embed="rId3"/>
          <a:stretch>
            <a:fillRect/>
          </a:stretch>
        </p:blipFill>
        <p:spPr>
          <a:xfrm>
            <a:off x="1183978" y="2448265"/>
            <a:ext cx="7439025" cy="13144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Grouping Users – USER.SMS.GROUP</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Picture 10">
            <a:extLst>
              <a:ext uri="{FF2B5EF4-FFF2-40B4-BE49-F238E27FC236}">
                <a16:creationId xmlns:a16="http://schemas.microsoft.com/office/drawing/2014/main" id="{72AF8981-CDAA-4C38-9EA2-2C5FC1BDFC0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4216" y="695281"/>
            <a:ext cx="699940" cy="6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21">
            <a:extLst>
              <a:ext uri="{FF2B5EF4-FFF2-40B4-BE49-F238E27FC236}">
                <a16:creationId xmlns:a16="http://schemas.microsoft.com/office/drawing/2014/main" id="{273DD8DC-86A7-430F-BB65-AD62F05B3A08}"/>
              </a:ext>
            </a:extLst>
          </p:cNvPr>
          <p:cNvCxnSpPr>
            <a:cxnSpLocks/>
          </p:cNvCxnSpPr>
          <p:nvPr/>
        </p:nvCxnSpPr>
        <p:spPr>
          <a:xfrm>
            <a:off x="2174875" y="1711541"/>
            <a:ext cx="23226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Прямоугольник 7">
            <a:extLst>
              <a:ext uri="{FF2B5EF4-FFF2-40B4-BE49-F238E27FC236}">
                <a16:creationId xmlns:a16="http://schemas.microsoft.com/office/drawing/2014/main" id="{F726AC94-F7C1-4584-862D-C97B2430248C}"/>
              </a:ext>
            </a:extLst>
          </p:cNvPr>
          <p:cNvSpPr/>
          <p:nvPr/>
        </p:nvSpPr>
        <p:spPr>
          <a:xfrm>
            <a:off x="356189" y="4004469"/>
            <a:ext cx="8413856" cy="615553"/>
          </a:xfrm>
          <a:prstGeom prst="rect">
            <a:avLst/>
          </a:prstGeom>
        </p:spPr>
        <p:txBody>
          <a:bodyPr wrap="square">
            <a:spAutoFit/>
          </a:bodyPr>
          <a:lstStyle/>
          <a:p>
            <a:pPr algn="just">
              <a:spcAft>
                <a:spcPts val="600"/>
              </a:spcAft>
              <a:buBlip>
                <a:blip r:embed="rId8"/>
              </a:buBlip>
            </a:pPr>
            <a:r>
              <a:rPr lang="en-US" altLang="en-US"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Attaching User to any Group does not prevent this User from having any additional individual privileges</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21" name="Picture 11">
            <a:extLst>
              <a:ext uri="{FF2B5EF4-FFF2-40B4-BE49-F238E27FC236}">
                <a16:creationId xmlns:a16="http://schemas.microsoft.com/office/drawing/2014/main" id="{48E3150F-CDAE-4B73-B540-0AF73849F89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4216" y="3031519"/>
            <a:ext cx="568978" cy="57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a:extLst>
              <a:ext uri="{FF2B5EF4-FFF2-40B4-BE49-F238E27FC236}">
                <a16:creationId xmlns:a16="http://schemas.microsoft.com/office/drawing/2014/main" id="{F640A94D-8504-4724-A953-47E169B570C5}"/>
              </a:ext>
            </a:extLst>
          </p:cNvPr>
          <p:cNvPicPr>
            <a:picLocks noChangeAspect="1"/>
          </p:cNvPicPr>
          <p:nvPr/>
        </p:nvPicPr>
        <p:blipFill>
          <a:blip r:embed="rId11"/>
          <a:stretch>
            <a:fillRect/>
          </a:stretch>
        </p:blipFill>
        <p:spPr>
          <a:xfrm>
            <a:off x="1183978" y="608710"/>
            <a:ext cx="5952422" cy="156561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22" name="Line 6">
            <a:extLst>
              <a:ext uri="{FF2B5EF4-FFF2-40B4-BE49-F238E27FC236}">
                <a16:creationId xmlns:a16="http://schemas.microsoft.com/office/drawing/2014/main" id="{F302F0C1-29FE-471D-9752-7EB9CFC0F47F}"/>
              </a:ext>
            </a:extLst>
          </p:cNvPr>
          <p:cNvSpPr>
            <a:spLocks noChangeShapeType="1"/>
          </p:cNvSpPr>
          <p:nvPr/>
        </p:nvSpPr>
        <p:spPr bwMode="auto">
          <a:xfrm>
            <a:off x="2563318" y="948502"/>
            <a:ext cx="1783830" cy="2522653"/>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C1D9AD43-98E1-429B-BEF3-0C02C014C9EA}"/>
              </a:ext>
            </a:extLst>
          </p:cNvPr>
          <p:cNvSpPr>
            <a:spLocks noGrp="1"/>
          </p:cNvSpPr>
          <p:nvPr>
            <p:ph type="sldNum" sz="quarter" idx="12"/>
          </p:nvPr>
        </p:nvSpPr>
        <p:spPr/>
        <p:txBody>
          <a:bodyPr/>
          <a:lstStyle/>
          <a:p>
            <a:fld id="{39FC74CF-8B03-5D41-97A3-DD76EB0CCB80}" type="slidenum">
              <a:rPr lang="ru-RU" smtClean="0"/>
              <a:t>19</a:t>
            </a:fld>
            <a:endParaRPr lang="ru-RU"/>
          </a:p>
        </p:txBody>
      </p:sp>
    </p:spTree>
    <p:extLst>
      <p:ext uri="{BB962C8B-B14F-4D97-AF65-F5344CB8AC3E}">
        <p14:creationId xmlns:p14="http://schemas.microsoft.com/office/powerpoint/2010/main" val="755769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pic>
        <p:nvPicPr>
          <p:cNvPr id="8" name="Изображение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228" y="1735749"/>
            <a:ext cx="3785616" cy="3417570"/>
          </a:xfrm>
          <a:prstGeom prst="rect">
            <a:avLst/>
          </a:prstGeom>
        </p:spPr>
      </p:pic>
      <p:sp>
        <p:nvSpPr>
          <p:cNvPr id="3" name="Содержимое 2"/>
          <p:cNvSpPr>
            <a:spLocks noGrp="1"/>
          </p:cNvSpPr>
          <p:nvPr>
            <p:ph idx="1"/>
          </p:nvPr>
        </p:nvSpPr>
        <p:spPr>
          <a:xfrm>
            <a:off x="353291" y="1125892"/>
            <a:ext cx="7270134" cy="3135080"/>
          </a:xfrm>
        </p:spPr>
        <p:txBody>
          <a:bodyPr>
            <a:normAutofit/>
          </a:bodyPr>
          <a:lstStyle/>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Configuring Security Management System (SMS)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Defining users and user groups: roles and permissions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User administration</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Password characteristics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Types of Overrides and Override Classes</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Override re-assigning (DISPO.OFFICER) </a:t>
            </a:r>
          </a:p>
          <a:p>
            <a:pPr algn="just">
              <a:spcAft>
                <a:spcPts val="600"/>
              </a:spcAft>
              <a:buBlip>
                <a:blip r:embed="rId4"/>
              </a:buBlip>
            </a:pPr>
            <a:r>
              <a:rPr lang="en-US" sz="1600" dirty="0">
                <a:latin typeface="Tahoma" panose="020B0604030504040204" pitchFamily="34" charset="0"/>
                <a:ea typeface="Tahoma" panose="020B0604030504040204" pitchFamily="34" charset="0"/>
                <a:cs typeface="Tahoma" panose="020B0604030504040204" pitchFamily="34" charset="0"/>
              </a:rPr>
              <a:t>Workshops</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
        <p:nvSpPr>
          <p:cNvPr id="2" name="Название 1"/>
          <p:cNvSpPr>
            <a:spLocks noGrp="1"/>
          </p:cNvSpPr>
          <p:nvPr>
            <p:ph type="title"/>
          </p:nvPr>
        </p:nvSpPr>
        <p:spPr>
          <a:xfrm>
            <a:off x="0" y="43960"/>
            <a:ext cx="8686800"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Agenda</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Номер слайда 3">
            <a:extLst>
              <a:ext uri="{FF2B5EF4-FFF2-40B4-BE49-F238E27FC236}">
                <a16:creationId xmlns:a16="http://schemas.microsoft.com/office/drawing/2014/main" id="{066D889B-9350-4198-983B-A725E0CC146D}"/>
              </a:ext>
            </a:extLst>
          </p:cNvPr>
          <p:cNvSpPr>
            <a:spLocks noGrp="1"/>
          </p:cNvSpPr>
          <p:nvPr>
            <p:ph type="sldNum" sz="quarter" idx="12"/>
          </p:nvPr>
        </p:nvSpPr>
        <p:spPr/>
        <p:txBody>
          <a:bodyPr/>
          <a:lstStyle/>
          <a:p>
            <a:fld id="{39FC74CF-8B03-5D41-97A3-DD76EB0CCB80}" type="slidenum">
              <a:rPr lang="ru-RU" smtClean="0"/>
              <a:t>2</a:t>
            </a:fld>
            <a:endParaRPr lang="ru-RU"/>
          </a:p>
        </p:txBody>
      </p:sp>
    </p:spTree>
    <p:extLst>
      <p:ext uri="{BB962C8B-B14F-4D97-AF65-F5344CB8AC3E}">
        <p14:creationId xmlns:p14="http://schemas.microsoft.com/office/powerpoint/2010/main" val="284845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Workshop - 2</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70862" y="953562"/>
            <a:ext cx="6927113" cy="2877711"/>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Create your own USER.SMS.GROUP</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User Group should be allowed to use only functions Input, See, Delete, Authorize for Customer records whose field 23 SECTOR equals 1000</a:t>
            </a:r>
          </a:p>
          <a:p>
            <a:pPr algn="just">
              <a:spcAft>
                <a:spcPts val="600"/>
              </a:spcAft>
            </a:pPr>
            <a:endParaRPr lang="en-US" altLang="en-US" sz="1600" dirty="0"/>
          </a:p>
          <a:p>
            <a:pPr lvl="0"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Attach this Group to your User Profile</a:t>
            </a:r>
          </a:p>
          <a:p>
            <a:pPr lvl="0"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Check the settings: try to view or enter different Customer records</a:t>
            </a:r>
          </a:p>
          <a:p>
            <a:pPr marL="0" marR="0" lvl="0" indent="0" algn="just" defTabSz="457200" rtl="0" eaLnBrk="1" fontAlgn="auto" latinLnBrk="0" hangingPunct="1">
              <a:lnSpc>
                <a:spcPct val="100000"/>
              </a:lnSpc>
              <a:spcBef>
                <a:spcPts val="0"/>
              </a:spcBef>
              <a:spcAft>
                <a:spcPts val="600"/>
              </a:spcAft>
              <a:buClrTx/>
              <a:buSzTx/>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66311CB1-CCD1-492F-9996-E63129ECCF37}"/>
              </a:ext>
            </a:extLst>
          </p:cNvPr>
          <p:cNvSpPr>
            <a:spLocks noGrp="1"/>
          </p:cNvSpPr>
          <p:nvPr>
            <p:ph type="sldNum" sz="quarter" idx="12"/>
          </p:nvPr>
        </p:nvSpPr>
        <p:spPr/>
        <p:txBody>
          <a:bodyPr/>
          <a:lstStyle/>
          <a:p>
            <a:fld id="{39FC74CF-8B03-5D41-97A3-DD76EB0CCB80}" type="slidenum">
              <a:rPr lang="ru-RU" smtClean="0"/>
              <a:t>20</a:t>
            </a:fld>
            <a:endParaRPr lang="ru-RU"/>
          </a:p>
        </p:txBody>
      </p:sp>
    </p:spTree>
    <p:extLst>
      <p:ext uri="{BB962C8B-B14F-4D97-AF65-F5344CB8AC3E}">
        <p14:creationId xmlns:p14="http://schemas.microsoft.com/office/powerpoint/2010/main" val="261844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User Roles</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 –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EB.USER.ROLES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Picture 10">
            <a:extLst>
              <a:ext uri="{FF2B5EF4-FFF2-40B4-BE49-F238E27FC236}">
                <a16:creationId xmlns:a16="http://schemas.microsoft.com/office/drawing/2014/main" id="{72AF8981-CDAA-4C38-9EA2-2C5FC1BDFC0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4216" y="695281"/>
            <a:ext cx="699940" cy="6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Прямоугольник 7">
            <a:extLst>
              <a:ext uri="{FF2B5EF4-FFF2-40B4-BE49-F238E27FC236}">
                <a16:creationId xmlns:a16="http://schemas.microsoft.com/office/drawing/2014/main" id="{F726AC94-F7C1-4584-862D-C97B2430248C}"/>
              </a:ext>
            </a:extLst>
          </p:cNvPr>
          <p:cNvSpPr/>
          <p:nvPr/>
        </p:nvSpPr>
        <p:spPr>
          <a:xfrm>
            <a:off x="240241" y="3481419"/>
            <a:ext cx="8413856" cy="1184940"/>
          </a:xfrm>
          <a:prstGeom prst="rect">
            <a:avLst/>
          </a:prstGeom>
        </p:spPr>
        <p:txBody>
          <a:bodyPr wrap="square">
            <a:spAutoFit/>
          </a:bodyPr>
          <a:lstStyle/>
          <a:p>
            <a:pPr algn="just">
              <a:spcAft>
                <a:spcPts val="600"/>
              </a:spcAft>
              <a:buBlip>
                <a:blip r:embed="rId7"/>
              </a:buBlip>
            </a:pPr>
            <a:r>
              <a:rPr kumimoji="0" lang="en-US"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In addition to User Groups, there is an alternative, more stringent way to limit privileges - using User Roles </a:t>
            </a: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Attaching a User to any Roles DOES NOT allow this User to have additional individual privileges. All privileges will be determined only through a set of roles </a:t>
            </a:r>
          </a:p>
        </p:txBody>
      </p:sp>
      <p:pic>
        <p:nvPicPr>
          <p:cNvPr id="21" name="Picture 11">
            <a:extLst>
              <a:ext uri="{FF2B5EF4-FFF2-40B4-BE49-F238E27FC236}">
                <a16:creationId xmlns:a16="http://schemas.microsoft.com/office/drawing/2014/main" id="{48E3150F-CDAE-4B73-B540-0AF73849F89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9975" y="2239339"/>
            <a:ext cx="568978" cy="57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1">
            <a:extLst>
              <a:ext uri="{FF2B5EF4-FFF2-40B4-BE49-F238E27FC236}">
                <a16:creationId xmlns:a16="http://schemas.microsoft.com/office/drawing/2014/main" id="{83FF13C5-98EB-4215-8A4A-A320E1201071}"/>
              </a:ext>
            </a:extLst>
          </p:cNvPr>
          <p:cNvCxnSpPr>
            <a:cxnSpLocks/>
          </p:cNvCxnSpPr>
          <p:nvPr/>
        </p:nvCxnSpPr>
        <p:spPr>
          <a:xfrm>
            <a:off x="2653340" y="780372"/>
            <a:ext cx="11850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29896DBF-BD8B-439B-A342-18799510596D}"/>
              </a:ext>
            </a:extLst>
          </p:cNvPr>
          <p:cNvCxnSpPr>
            <a:cxnSpLocks/>
          </p:cNvCxnSpPr>
          <p:nvPr/>
        </p:nvCxnSpPr>
        <p:spPr>
          <a:xfrm>
            <a:off x="3990753" y="788111"/>
            <a:ext cx="11850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
            <a:extLst>
              <a:ext uri="{FF2B5EF4-FFF2-40B4-BE49-F238E27FC236}">
                <a16:creationId xmlns:a16="http://schemas.microsoft.com/office/drawing/2014/main" id="{BB0C794B-0C91-4E5E-B95C-CA2F5374803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Рисунок 13">
            <a:extLst>
              <a:ext uri="{FF2B5EF4-FFF2-40B4-BE49-F238E27FC236}">
                <a16:creationId xmlns:a16="http://schemas.microsoft.com/office/drawing/2014/main" id="{535FEC54-7486-435D-B285-D59AD780576E}"/>
              </a:ext>
            </a:extLst>
          </p:cNvPr>
          <p:cNvPicPr>
            <a:picLocks noChangeAspect="1"/>
          </p:cNvPicPr>
          <p:nvPr/>
        </p:nvPicPr>
        <p:blipFill>
          <a:blip r:embed="rId10"/>
          <a:stretch>
            <a:fillRect/>
          </a:stretch>
        </p:blipFill>
        <p:spPr>
          <a:xfrm>
            <a:off x="1144669" y="576621"/>
            <a:ext cx="3178247" cy="1357083"/>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6" name="Рисунок 15">
            <a:extLst>
              <a:ext uri="{FF2B5EF4-FFF2-40B4-BE49-F238E27FC236}">
                <a16:creationId xmlns:a16="http://schemas.microsoft.com/office/drawing/2014/main" id="{31D48BD7-95D5-4212-859C-C285D4C1E891}"/>
              </a:ext>
            </a:extLst>
          </p:cNvPr>
          <p:cNvPicPr>
            <a:picLocks noChangeAspect="1"/>
          </p:cNvPicPr>
          <p:nvPr/>
        </p:nvPicPr>
        <p:blipFill>
          <a:blip r:embed="rId11"/>
          <a:stretch>
            <a:fillRect/>
          </a:stretch>
        </p:blipFill>
        <p:spPr>
          <a:xfrm>
            <a:off x="4447169" y="558367"/>
            <a:ext cx="3178247" cy="1384303"/>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28" name="Рисунок 27">
            <a:extLst>
              <a:ext uri="{FF2B5EF4-FFF2-40B4-BE49-F238E27FC236}">
                <a16:creationId xmlns:a16="http://schemas.microsoft.com/office/drawing/2014/main" id="{F3B1B4FA-F952-4FCC-8FE3-1F4DE2CC3AFC}"/>
              </a:ext>
            </a:extLst>
          </p:cNvPr>
          <p:cNvPicPr>
            <a:picLocks noChangeAspect="1"/>
          </p:cNvPicPr>
          <p:nvPr/>
        </p:nvPicPr>
        <p:blipFill>
          <a:blip r:embed="rId12"/>
          <a:stretch>
            <a:fillRect/>
          </a:stretch>
        </p:blipFill>
        <p:spPr>
          <a:xfrm>
            <a:off x="1656722" y="2080305"/>
            <a:ext cx="3178248" cy="1457012"/>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31" name="Line 6">
            <a:extLst>
              <a:ext uri="{FF2B5EF4-FFF2-40B4-BE49-F238E27FC236}">
                <a16:creationId xmlns:a16="http://schemas.microsoft.com/office/drawing/2014/main" id="{A1D5CE0E-9E69-44D7-9735-9B15065905E4}"/>
              </a:ext>
            </a:extLst>
          </p:cNvPr>
          <p:cNvSpPr>
            <a:spLocks noChangeShapeType="1"/>
          </p:cNvSpPr>
          <p:nvPr/>
        </p:nvSpPr>
        <p:spPr bwMode="auto">
          <a:xfrm>
            <a:off x="2221352" y="812166"/>
            <a:ext cx="1945914" cy="218229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2" name="Line 6">
            <a:extLst>
              <a:ext uri="{FF2B5EF4-FFF2-40B4-BE49-F238E27FC236}">
                <a16:creationId xmlns:a16="http://schemas.microsoft.com/office/drawing/2014/main" id="{0A744084-9E1D-475D-BDED-284F63507DE3}"/>
              </a:ext>
            </a:extLst>
          </p:cNvPr>
          <p:cNvSpPr>
            <a:spLocks noChangeShapeType="1"/>
          </p:cNvSpPr>
          <p:nvPr/>
        </p:nvSpPr>
        <p:spPr bwMode="auto">
          <a:xfrm flipH="1">
            <a:off x="4571999" y="812167"/>
            <a:ext cx="827598" cy="241576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BDB702A1-250B-4A31-9E8F-D43D112E9329}"/>
              </a:ext>
            </a:extLst>
          </p:cNvPr>
          <p:cNvSpPr>
            <a:spLocks noGrp="1"/>
          </p:cNvSpPr>
          <p:nvPr>
            <p:ph type="sldNum" sz="quarter" idx="12"/>
          </p:nvPr>
        </p:nvSpPr>
        <p:spPr/>
        <p:txBody>
          <a:bodyPr/>
          <a:lstStyle/>
          <a:p>
            <a:fld id="{39FC74CF-8B03-5D41-97A3-DD76EB0CCB80}" type="slidenum">
              <a:rPr lang="ru-RU" smtClean="0"/>
              <a:t>21</a:t>
            </a:fld>
            <a:endParaRPr lang="ru-RU"/>
          </a:p>
        </p:txBody>
      </p:sp>
    </p:spTree>
    <p:extLst>
      <p:ext uri="{BB962C8B-B14F-4D97-AF65-F5344CB8AC3E}">
        <p14:creationId xmlns:p14="http://schemas.microsoft.com/office/powerpoint/2010/main" val="853591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56518" y="872817"/>
            <a:ext cx="7974419" cy="5186035"/>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Override is a warning message generated by applications</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Override is a configurable error in the system, i.e. the bank can decide to classify them as errors, if required</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They are customized, based on Channels, amounts, currencies, type of transactions etc.</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F78D1894-53DD-4030-9607-78791D981588}"/>
              </a:ext>
            </a:extLst>
          </p:cNvPr>
          <p:cNvSpPr>
            <a:spLocks noGrp="1"/>
          </p:cNvSpPr>
          <p:nvPr>
            <p:ph type="sldNum" sz="quarter" idx="12"/>
          </p:nvPr>
        </p:nvSpPr>
        <p:spPr/>
        <p:txBody>
          <a:bodyPr/>
          <a:lstStyle/>
          <a:p>
            <a:fld id="{39FC74CF-8B03-5D41-97A3-DD76EB0CCB80}" type="slidenum">
              <a:rPr lang="ru-RU" smtClean="0"/>
              <a:t>22</a:t>
            </a:fld>
            <a:endParaRPr lang="ru-RU"/>
          </a:p>
        </p:txBody>
      </p:sp>
    </p:spTree>
    <p:extLst>
      <p:ext uri="{BB962C8B-B14F-4D97-AF65-F5344CB8AC3E}">
        <p14:creationId xmlns:p14="http://schemas.microsoft.com/office/powerpoint/2010/main" val="1765629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Types of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795626" y="1085945"/>
            <a:ext cx="7974419" cy="512448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There are 2 types of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Overrides:</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buBlip>
                <a:blip r:embed="rId7"/>
              </a:buBlip>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Non-Blocked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 record which generates non-blocked overrides can be authorised by any user in T24)</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indent="-285750" algn="just">
              <a:spcAft>
                <a:spcPts val="600"/>
              </a:spcAft>
              <a:buBlip>
                <a:blip r:embed="rId7"/>
              </a:buBlip>
              <a:defRPr/>
            </a:pPr>
            <a:r>
              <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Blocked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 record which generates blocked overrides can be authorised only by users with appropriate privileges)</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3EDE27C9-E484-4B5E-9896-6E3EFCA9A262}"/>
              </a:ext>
            </a:extLst>
          </p:cNvPr>
          <p:cNvSpPr>
            <a:spLocks noGrp="1"/>
          </p:cNvSpPr>
          <p:nvPr>
            <p:ph type="sldNum" sz="quarter" idx="12"/>
          </p:nvPr>
        </p:nvSpPr>
        <p:spPr/>
        <p:txBody>
          <a:bodyPr/>
          <a:lstStyle/>
          <a:p>
            <a:fld id="{39FC74CF-8B03-5D41-97A3-DD76EB0CCB80}" type="slidenum">
              <a:rPr lang="ru-RU" smtClean="0"/>
              <a:t>23</a:t>
            </a:fld>
            <a:endParaRPr lang="ru-RU"/>
          </a:p>
        </p:txBody>
      </p:sp>
    </p:spTree>
    <p:extLst>
      <p:ext uri="{BB962C8B-B14F-4D97-AF65-F5344CB8AC3E}">
        <p14:creationId xmlns:p14="http://schemas.microsoft.com/office/powerpoint/2010/main" val="94715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OVERRIDE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6" name="Рисунок 5">
            <a:extLst>
              <a:ext uri="{FF2B5EF4-FFF2-40B4-BE49-F238E27FC236}">
                <a16:creationId xmlns:a16="http://schemas.microsoft.com/office/drawing/2014/main" id="{1BC1B08E-A153-4032-9C80-473CDAF75A47}"/>
              </a:ext>
            </a:extLst>
          </p:cNvPr>
          <p:cNvPicPr>
            <a:picLocks noChangeAspect="1"/>
          </p:cNvPicPr>
          <p:nvPr/>
        </p:nvPicPr>
        <p:blipFill rotWithShape="1">
          <a:blip r:embed="rId7"/>
          <a:srcRect l="1137" t="22143" r="21311" b="28641"/>
          <a:stretch/>
        </p:blipFill>
        <p:spPr>
          <a:xfrm>
            <a:off x="-1278" y="1057933"/>
            <a:ext cx="8951732" cy="3027634"/>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3" name="Номер слайда 2">
            <a:extLst>
              <a:ext uri="{FF2B5EF4-FFF2-40B4-BE49-F238E27FC236}">
                <a16:creationId xmlns:a16="http://schemas.microsoft.com/office/drawing/2014/main" id="{1CDCD0D0-3854-414D-884F-54C79474D9CD}"/>
              </a:ext>
            </a:extLst>
          </p:cNvPr>
          <p:cNvSpPr>
            <a:spLocks noGrp="1"/>
          </p:cNvSpPr>
          <p:nvPr>
            <p:ph type="sldNum" sz="quarter" idx="12"/>
          </p:nvPr>
        </p:nvSpPr>
        <p:spPr/>
        <p:txBody>
          <a:bodyPr/>
          <a:lstStyle/>
          <a:p>
            <a:fld id="{39FC74CF-8B03-5D41-97A3-DD76EB0CCB80}" type="slidenum">
              <a:rPr lang="ru-RU" smtClean="0"/>
              <a:t>24</a:t>
            </a:fld>
            <a:endParaRPr lang="ru-RU"/>
          </a:p>
        </p:txBody>
      </p:sp>
    </p:spTree>
    <p:extLst>
      <p:ext uri="{BB962C8B-B14F-4D97-AF65-F5344CB8AC3E}">
        <p14:creationId xmlns:p14="http://schemas.microsoft.com/office/powerpoint/2010/main" val="303887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Blocked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27825C79-C003-4575-9E79-5A0CE0FDB3C8}"/>
              </a:ext>
            </a:extLst>
          </p:cNvPr>
          <p:cNvSpPr/>
          <p:nvPr/>
        </p:nvSpPr>
        <p:spPr>
          <a:xfrm>
            <a:off x="498059" y="859733"/>
            <a:ext cx="7974419" cy="560153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Blocked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Overrides also generated at commit time</a:t>
            </a:r>
          </a:p>
          <a:p>
            <a:pPr marL="0" marR="0" lvl="0" indent="0" algn="just" defTabSz="457200" rtl="0" eaLnBrk="1" fontAlgn="auto" latinLnBrk="0" hangingPunct="1">
              <a:lnSpc>
                <a:spcPct val="100000"/>
              </a:lnSpc>
              <a:spcBef>
                <a:spcPts val="0"/>
              </a:spcBef>
              <a:spcAft>
                <a:spcPts val="600"/>
              </a:spcAft>
              <a:buClrTx/>
              <a:buSzTx/>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No special permissions required at this stage – anyone can accept overrides</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Record goes to INAU</a:t>
            </a:r>
          </a:p>
          <a:p>
            <a:pPr marL="0" marR="0" lvl="0" indent="0" algn="just" defTabSz="457200" rtl="0" eaLnBrk="1" fontAlgn="auto" latinLnBrk="0" hangingPunct="1">
              <a:lnSpc>
                <a:spcPct val="100000"/>
              </a:lnSpc>
              <a:spcBef>
                <a:spcPts val="0"/>
              </a:spcBef>
              <a:spcAft>
                <a:spcPts val="600"/>
              </a:spcAft>
              <a:buClrTx/>
              <a:buSzTx/>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When authorizing record, T24 checks for appropriate permission</a:t>
            </a:r>
          </a:p>
          <a:p>
            <a:pPr marL="0" marR="0" lvl="0" indent="0" algn="just" defTabSz="457200" rtl="0" eaLnBrk="1" fontAlgn="auto" latinLnBrk="0" hangingPunct="1">
              <a:lnSpc>
                <a:spcPct val="100000"/>
              </a:lnSpc>
              <a:spcBef>
                <a:spcPts val="0"/>
              </a:spcBef>
              <a:spcAft>
                <a:spcPts val="600"/>
              </a:spcAft>
              <a:buClrTx/>
              <a:buSzTx/>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If OK, record is authorised, else – INAO status</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E85BDD11-19AB-4701-8928-BB8F3AF6CAC4}"/>
              </a:ext>
            </a:extLst>
          </p:cNvPr>
          <p:cNvSpPr>
            <a:spLocks noGrp="1"/>
          </p:cNvSpPr>
          <p:nvPr>
            <p:ph type="sldNum" sz="quarter" idx="12"/>
          </p:nvPr>
        </p:nvSpPr>
        <p:spPr/>
        <p:txBody>
          <a:bodyPr/>
          <a:lstStyle/>
          <a:p>
            <a:fld id="{39FC74CF-8B03-5D41-97A3-DD76EB0CCB80}" type="slidenum">
              <a:rPr lang="ru-RU" smtClean="0"/>
              <a:t>25</a:t>
            </a:fld>
            <a:endParaRPr lang="ru-RU"/>
          </a:p>
        </p:txBody>
      </p:sp>
    </p:spTree>
    <p:extLst>
      <p:ext uri="{BB962C8B-B14F-4D97-AF65-F5344CB8AC3E}">
        <p14:creationId xmlns:p14="http://schemas.microsoft.com/office/powerpoint/2010/main" val="4091147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Restricted Approval Access using OVERRIDE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Line 6">
            <a:extLst>
              <a:ext uri="{FF2B5EF4-FFF2-40B4-BE49-F238E27FC236}">
                <a16:creationId xmlns:a16="http://schemas.microsoft.com/office/drawing/2014/main" id="{BD6B51B3-78FE-4BF0-A39F-37CBDDFF9416}"/>
              </a:ext>
            </a:extLst>
          </p:cNvPr>
          <p:cNvSpPr>
            <a:spLocks noChangeShapeType="1"/>
          </p:cNvSpPr>
          <p:nvPr/>
        </p:nvSpPr>
        <p:spPr bwMode="auto">
          <a:xfrm flipH="1">
            <a:off x="3994482" y="2454442"/>
            <a:ext cx="0" cy="161223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13" name="Рисунок 12">
            <a:extLst>
              <a:ext uri="{FF2B5EF4-FFF2-40B4-BE49-F238E27FC236}">
                <a16:creationId xmlns:a16="http://schemas.microsoft.com/office/drawing/2014/main" id="{6B8E92EA-BFD8-445E-A233-591F63FDAD3B}"/>
              </a:ext>
            </a:extLst>
          </p:cNvPr>
          <p:cNvPicPr>
            <a:picLocks noChangeAspect="1"/>
          </p:cNvPicPr>
          <p:nvPr/>
        </p:nvPicPr>
        <p:blipFill rotWithShape="1">
          <a:blip r:embed="rId7"/>
          <a:srcRect l="1" r="25177"/>
          <a:stretch/>
        </p:blipFill>
        <p:spPr>
          <a:xfrm>
            <a:off x="0" y="598753"/>
            <a:ext cx="4889196" cy="3981772"/>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5" name="Рисунок 14">
            <a:extLst>
              <a:ext uri="{FF2B5EF4-FFF2-40B4-BE49-F238E27FC236}">
                <a16:creationId xmlns:a16="http://schemas.microsoft.com/office/drawing/2014/main" id="{148E3F61-C712-4E06-8393-540D35059A98}"/>
              </a:ext>
            </a:extLst>
          </p:cNvPr>
          <p:cNvPicPr>
            <a:picLocks noChangeAspect="1"/>
          </p:cNvPicPr>
          <p:nvPr/>
        </p:nvPicPr>
        <p:blipFill>
          <a:blip r:embed="rId8"/>
          <a:stretch>
            <a:fillRect/>
          </a:stretch>
        </p:blipFill>
        <p:spPr>
          <a:xfrm>
            <a:off x="5305788" y="598753"/>
            <a:ext cx="3505200" cy="1047750"/>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21" name="Прямоугольник 20">
            <a:extLst>
              <a:ext uri="{FF2B5EF4-FFF2-40B4-BE49-F238E27FC236}">
                <a16:creationId xmlns:a16="http://schemas.microsoft.com/office/drawing/2014/main" id="{C81471B5-4F8E-4D63-95E4-AB4474616742}"/>
              </a:ext>
            </a:extLst>
          </p:cNvPr>
          <p:cNvSpPr/>
          <p:nvPr/>
        </p:nvSpPr>
        <p:spPr>
          <a:xfrm>
            <a:off x="495028" y="3129479"/>
            <a:ext cx="2739477" cy="773781"/>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2" name="Line 6">
            <a:extLst>
              <a:ext uri="{FF2B5EF4-FFF2-40B4-BE49-F238E27FC236}">
                <a16:creationId xmlns:a16="http://schemas.microsoft.com/office/drawing/2014/main" id="{756DB5E1-12A0-48D6-A4D4-7AF34F4F85D0}"/>
              </a:ext>
            </a:extLst>
          </p:cNvPr>
          <p:cNvSpPr>
            <a:spLocks noChangeShapeType="1"/>
          </p:cNvSpPr>
          <p:nvPr/>
        </p:nvSpPr>
        <p:spPr bwMode="auto">
          <a:xfrm flipV="1">
            <a:off x="3234504" y="1542197"/>
            <a:ext cx="5090626" cy="208426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3" name="TextBox 22">
            <a:extLst>
              <a:ext uri="{FF2B5EF4-FFF2-40B4-BE49-F238E27FC236}">
                <a16:creationId xmlns:a16="http://schemas.microsoft.com/office/drawing/2014/main" id="{CF44EDA6-6839-4AAE-82B7-5C749EAD087B}"/>
              </a:ext>
            </a:extLst>
          </p:cNvPr>
          <p:cNvSpPr txBox="1"/>
          <p:nvPr/>
        </p:nvSpPr>
        <p:spPr>
          <a:xfrm>
            <a:off x="5246885" y="2745031"/>
            <a:ext cx="3505200" cy="1754326"/>
          </a:xfrm>
          <a:prstGeom prst="rect">
            <a:avLst/>
          </a:prstGeom>
          <a:noFill/>
        </p:spPr>
        <p:txBody>
          <a:bodyPr wrap="square">
            <a:spAutoFit/>
          </a:bodyPr>
          <a:lstStyle/>
          <a:p>
            <a:r>
              <a:rPr lang="en-US" sz="1800" kern="1200" dirty="0">
                <a:solidFill>
                  <a:schemeClr val="tx1"/>
                </a:solidFill>
                <a:effectLst/>
                <a:latin typeface="+mn-lt"/>
                <a:ea typeface="+mn-ea"/>
                <a:cs typeface="+mn-cs"/>
              </a:rPr>
              <a:t>Specify </a:t>
            </a:r>
            <a:r>
              <a:rPr lang="en-US" dirty="0"/>
              <a:t>Application =</a:t>
            </a:r>
            <a:r>
              <a:rPr lang="en-US" sz="1800" kern="1200" dirty="0">
                <a:solidFill>
                  <a:schemeClr val="tx1"/>
                </a:solidFill>
                <a:effectLst/>
                <a:latin typeface="+mn-lt"/>
                <a:ea typeface="+mn-ea"/>
                <a:cs typeface="+mn-cs"/>
              </a:rPr>
              <a:t> * and irrespective of the application from which this override is generated, only users with Class TRG in their User profile can accept the override. </a:t>
            </a:r>
          </a:p>
        </p:txBody>
      </p:sp>
      <p:sp>
        <p:nvSpPr>
          <p:cNvPr id="3" name="Номер слайда 2">
            <a:extLst>
              <a:ext uri="{FF2B5EF4-FFF2-40B4-BE49-F238E27FC236}">
                <a16:creationId xmlns:a16="http://schemas.microsoft.com/office/drawing/2014/main" id="{0386787F-CB96-4C1F-83A4-ED22454E3B50}"/>
              </a:ext>
            </a:extLst>
          </p:cNvPr>
          <p:cNvSpPr>
            <a:spLocks noGrp="1"/>
          </p:cNvSpPr>
          <p:nvPr>
            <p:ph type="sldNum" sz="quarter" idx="12"/>
          </p:nvPr>
        </p:nvSpPr>
        <p:spPr/>
        <p:txBody>
          <a:bodyPr/>
          <a:lstStyle/>
          <a:p>
            <a:fld id="{39FC74CF-8B03-5D41-97A3-DD76EB0CCB80}" type="slidenum">
              <a:rPr lang="ru-RU" smtClean="0"/>
              <a:t>26</a:t>
            </a:fld>
            <a:endParaRPr lang="ru-RU"/>
          </a:p>
        </p:txBody>
      </p:sp>
    </p:spTree>
    <p:extLst>
      <p:ext uri="{BB962C8B-B14F-4D97-AF65-F5344CB8AC3E}">
        <p14:creationId xmlns:p14="http://schemas.microsoft.com/office/powerpoint/2010/main" val="3223382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Restricted Approval Access using OVERRIDE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2" name="Line 6">
            <a:extLst>
              <a:ext uri="{FF2B5EF4-FFF2-40B4-BE49-F238E27FC236}">
                <a16:creationId xmlns:a16="http://schemas.microsoft.com/office/drawing/2014/main" id="{BD6B51B3-78FE-4BF0-A39F-37CBDDFF9416}"/>
              </a:ext>
            </a:extLst>
          </p:cNvPr>
          <p:cNvSpPr>
            <a:spLocks noChangeShapeType="1"/>
          </p:cNvSpPr>
          <p:nvPr/>
        </p:nvSpPr>
        <p:spPr bwMode="auto">
          <a:xfrm flipH="1">
            <a:off x="3994482" y="2454442"/>
            <a:ext cx="0" cy="161223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pic>
        <p:nvPicPr>
          <p:cNvPr id="6" name="Рисунок 5">
            <a:extLst>
              <a:ext uri="{FF2B5EF4-FFF2-40B4-BE49-F238E27FC236}">
                <a16:creationId xmlns:a16="http://schemas.microsoft.com/office/drawing/2014/main" id="{C34847DB-1A5F-4744-B367-05684B907297}"/>
              </a:ext>
            </a:extLst>
          </p:cNvPr>
          <p:cNvPicPr>
            <a:picLocks noChangeAspect="1"/>
          </p:cNvPicPr>
          <p:nvPr/>
        </p:nvPicPr>
        <p:blipFill rotWithShape="1">
          <a:blip r:embed="rId8"/>
          <a:srcRect r="25034"/>
          <a:stretch/>
        </p:blipFill>
        <p:spPr>
          <a:xfrm>
            <a:off x="56318" y="598755"/>
            <a:ext cx="4900693" cy="4128313"/>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4" name="Рисунок 13">
            <a:extLst>
              <a:ext uri="{FF2B5EF4-FFF2-40B4-BE49-F238E27FC236}">
                <a16:creationId xmlns:a16="http://schemas.microsoft.com/office/drawing/2014/main" id="{4A4E0963-FC74-4032-885B-653EAF242EE8}"/>
              </a:ext>
            </a:extLst>
          </p:cNvPr>
          <p:cNvPicPr>
            <a:picLocks noChangeAspect="1"/>
          </p:cNvPicPr>
          <p:nvPr/>
        </p:nvPicPr>
        <p:blipFill>
          <a:blip r:embed="rId9"/>
          <a:stretch>
            <a:fillRect/>
          </a:stretch>
        </p:blipFill>
        <p:spPr>
          <a:xfrm>
            <a:off x="5210822" y="604725"/>
            <a:ext cx="3467100" cy="100012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17" name="Прямоугольник 16">
            <a:extLst>
              <a:ext uri="{FF2B5EF4-FFF2-40B4-BE49-F238E27FC236}">
                <a16:creationId xmlns:a16="http://schemas.microsoft.com/office/drawing/2014/main" id="{A5E8A24A-3658-4563-B0AD-23E5640A5C5B}"/>
              </a:ext>
            </a:extLst>
          </p:cNvPr>
          <p:cNvSpPr/>
          <p:nvPr/>
        </p:nvSpPr>
        <p:spPr>
          <a:xfrm>
            <a:off x="499968" y="3292894"/>
            <a:ext cx="3240703" cy="651310"/>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8" name="Line 6">
            <a:extLst>
              <a:ext uri="{FF2B5EF4-FFF2-40B4-BE49-F238E27FC236}">
                <a16:creationId xmlns:a16="http://schemas.microsoft.com/office/drawing/2014/main" id="{B2005532-A576-4619-A042-3FB0BD8892C9}"/>
              </a:ext>
            </a:extLst>
          </p:cNvPr>
          <p:cNvSpPr>
            <a:spLocks noChangeShapeType="1"/>
          </p:cNvSpPr>
          <p:nvPr/>
        </p:nvSpPr>
        <p:spPr bwMode="auto">
          <a:xfrm flipV="1">
            <a:off x="3740670" y="1542196"/>
            <a:ext cx="4584459" cy="2125914"/>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21" name="TextBox 20">
            <a:extLst>
              <a:ext uri="{FF2B5EF4-FFF2-40B4-BE49-F238E27FC236}">
                <a16:creationId xmlns:a16="http://schemas.microsoft.com/office/drawing/2014/main" id="{11F5ACBD-0AF2-4438-A76B-C306A801D5EF}"/>
              </a:ext>
            </a:extLst>
          </p:cNvPr>
          <p:cNvSpPr txBox="1"/>
          <p:nvPr/>
        </p:nvSpPr>
        <p:spPr>
          <a:xfrm>
            <a:off x="5240461" y="3028645"/>
            <a:ext cx="3467100" cy="1200329"/>
          </a:xfrm>
          <a:prstGeom prst="rect">
            <a:avLst/>
          </a:prstGeom>
          <a:noFill/>
        </p:spPr>
        <p:txBody>
          <a:bodyPr wrap="square">
            <a:spAutoFit/>
          </a:bodyPr>
          <a:lstStyle/>
          <a:p>
            <a:r>
              <a:rPr lang="en-US" sz="1800" kern="1200" dirty="0">
                <a:solidFill>
                  <a:schemeClr val="tx1"/>
                </a:solidFill>
                <a:effectLst/>
                <a:latin typeface="+mn-lt"/>
                <a:ea typeface="+mn-ea"/>
                <a:cs typeface="+mn-cs"/>
              </a:rPr>
              <a:t>If the Override is generated in the FUNDS.TRANSFER application, then only users with Class TEM in their User profiles can accept it.</a:t>
            </a:r>
            <a:endParaRPr lang="ru-RU" dirty="0"/>
          </a:p>
        </p:txBody>
      </p:sp>
      <p:sp>
        <p:nvSpPr>
          <p:cNvPr id="3" name="Номер слайда 2">
            <a:extLst>
              <a:ext uri="{FF2B5EF4-FFF2-40B4-BE49-F238E27FC236}">
                <a16:creationId xmlns:a16="http://schemas.microsoft.com/office/drawing/2014/main" id="{ABF04A78-2D34-45FC-B868-B25C254D2026}"/>
              </a:ext>
            </a:extLst>
          </p:cNvPr>
          <p:cNvSpPr>
            <a:spLocks noGrp="1"/>
          </p:cNvSpPr>
          <p:nvPr>
            <p:ph type="sldNum" sz="quarter" idx="12"/>
          </p:nvPr>
        </p:nvSpPr>
        <p:spPr/>
        <p:txBody>
          <a:bodyPr/>
          <a:lstStyle/>
          <a:p>
            <a:fld id="{39FC74CF-8B03-5D41-97A3-DD76EB0CCB80}" type="slidenum">
              <a:rPr lang="ru-RU" smtClean="0"/>
              <a:t>27</a:t>
            </a:fld>
            <a:endParaRPr lang="ru-RU"/>
          </a:p>
        </p:txBody>
      </p:sp>
    </p:spTree>
    <p:extLst>
      <p:ext uri="{BB962C8B-B14F-4D97-AF65-F5344CB8AC3E}">
        <p14:creationId xmlns:p14="http://schemas.microsoft.com/office/powerpoint/2010/main" val="386214157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Multiple Level Restricted Override Access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1" name="Прямоугольник 10">
            <a:extLst>
              <a:ext uri="{FF2B5EF4-FFF2-40B4-BE49-F238E27FC236}">
                <a16:creationId xmlns:a16="http://schemas.microsoft.com/office/drawing/2014/main" id="{89D86E58-52DD-481F-961E-5F1ACB4A66C5}"/>
              </a:ext>
            </a:extLst>
          </p:cNvPr>
          <p:cNvSpPr/>
          <p:nvPr/>
        </p:nvSpPr>
        <p:spPr>
          <a:xfrm>
            <a:off x="293758" y="675777"/>
            <a:ext cx="8393042" cy="326243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When an unauthorized overdraft override message is generated in T24, only the following users should be able to approve the override based on the following conditions: </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Picture 2">
            <a:extLst>
              <a:ext uri="{FF2B5EF4-FFF2-40B4-BE49-F238E27FC236}">
                <a16:creationId xmlns:a16="http://schemas.microsoft.com/office/drawing/2014/main" id="{55D5D2FD-173D-4FDC-95A0-2E4FBFE16E7F}"/>
              </a:ext>
            </a:extLst>
          </p:cNvPr>
          <p:cNvPicPr/>
          <p:nvPr/>
        </p:nvPicPr>
        <p:blipFill rotWithShape="1">
          <a:blip r:embed="rId8">
            <a:extLst>
              <a:ext uri="{28A0092B-C50C-407E-A947-70E740481C1C}">
                <a14:useLocalDpi xmlns:a14="http://schemas.microsoft.com/office/drawing/2010/main" val="0"/>
              </a:ext>
            </a:extLst>
          </a:blip>
          <a:srcRect l="8717" t="32670" r="1617"/>
          <a:stretch/>
        </p:blipFill>
        <p:spPr bwMode="auto">
          <a:xfrm>
            <a:off x="1314023" y="1392818"/>
            <a:ext cx="6079951" cy="3463246"/>
          </a:xfrm>
          <a:prstGeom prst="rect">
            <a:avLst/>
          </a:prstGeom>
          <a:noFill/>
          <a:ln>
            <a:noFill/>
          </a:ln>
          <a:extLst>
            <a:ext uri="{53640926-AAD7-44D8-BBD7-CCE9431645EC}">
              <a14:shadowObscured xmlns:a14="http://schemas.microsoft.com/office/drawing/2010/main"/>
            </a:ext>
          </a:extLst>
        </p:spPr>
      </p:pic>
      <p:sp>
        <p:nvSpPr>
          <p:cNvPr id="3" name="Номер слайда 2">
            <a:extLst>
              <a:ext uri="{FF2B5EF4-FFF2-40B4-BE49-F238E27FC236}">
                <a16:creationId xmlns:a16="http://schemas.microsoft.com/office/drawing/2014/main" id="{B01C7915-C68E-41C2-B5B4-92CD9BB70C54}"/>
              </a:ext>
            </a:extLst>
          </p:cNvPr>
          <p:cNvSpPr>
            <a:spLocks noGrp="1"/>
          </p:cNvSpPr>
          <p:nvPr>
            <p:ph type="sldNum" sz="quarter" idx="12"/>
          </p:nvPr>
        </p:nvSpPr>
        <p:spPr/>
        <p:txBody>
          <a:bodyPr/>
          <a:lstStyle/>
          <a:p>
            <a:fld id="{39FC74CF-8B03-5D41-97A3-DD76EB0CCB80}" type="slidenum">
              <a:rPr lang="ru-RU" smtClean="0"/>
              <a:t>28</a:t>
            </a:fld>
            <a:endParaRPr lang="ru-RU"/>
          </a:p>
        </p:txBody>
      </p:sp>
    </p:spTree>
    <p:extLst>
      <p:ext uri="{BB962C8B-B14F-4D97-AF65-F5344CB8AC3E}">
        <p14:creationId xmlns:p14="http://schemas.microsoft.com/office/powerpoint/2010/main" val="191714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OVERRIDE.CLASS.DETAILS Application</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8195" name="Picture 3">
            <a:extLst>
              <a:ext uri="{FF2B5EF4-FFF2-40B4-BE49-F238E27FC236}">
                <a16:creationId xmlns:a16="http://schemas.microsoft.com/office/drawing/2014/main" id="{E2F236C7-E50E-42B0-8B20-171001DA6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7440" t="21187" r="552"/>
          <a:stretch>
            <a:fillRect/>
          </a:stretch>
        </p:blipFill>
        <p:spPr bwMode="auto">
          <a:xfrm>
            <a:off x="5000526" y="685800"/>
            <a:ext cx="37242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Рисунок 23">
            <a:extLst>
              <a:ext uri="{FF2B5EF4-FFF2-40B4-BE49-F238E27FC236}">
                <a16:creationId xmlns:a16="http://schemas.microsoft.com/office/drawing/2014/main" id="{7E4B385F-C43C-4D2B-848F-60287CF254DF}"/>
              </a:ext>
            </a:extLst>
          </p:cNvPr>
          <p:cNvPicPr>
            <a:picLocks noChangeAspect="1"/>
          </p:cNvPicPr>
          <p:nvPr/>
        </p:nvPicPr>
        <p:blipFill>
          <a:blip r:embed="rId8"/>
          <a:stretch>
            <a:fillRect/>
          </a:stretch>
        </p:blipFill>
        <p:spPr>
          <a:xfrm>
            <a:off x="103909" y="598753"/>
            <a:ext cx="2090635" cy="4166443"/>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26" name="Рисунок 25">
            <a:extLst>
              <a:ext uri="{FF2B5EF4-FFF2-40B4-BE49-F238E27FC236}">
                <a16:creationId xmlns:a16="http://schemas.microsoft.com/office/drawing/2014/main" id="{76867833-CF0E-4B27-830C-A05D33E36FA1}"/>
              </a:ext>
            </a:extLst>
          </p:cNvPr>
          <p:cNvPicPr>
            <a:picLocks noChangeAspect="1"/>
          </p:cNvPicPr>
          <p:nvPr/>
        </p:nvPicPr>
        <p:blipFill>
          <a:blip r:embed="rId9"/>
          <a:stretch>
            <a:fillRect/>
          </a:stretch>
        </p:blipFill>
        <p:spPr>
          <a:xfrm>
            <a:off x="2333802" y="877555"/>
            <a:ext cx="2061101" cy="3903808"/>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31" name="Рисунок 30">
            <a:extLst>
              <a:ext uri="{FF2B5EF4-FFF2-40B4-BE49-F238E27FC236}">
                <a16:creationId xmlns:a16="http://schemas.microsoft.com/office/drawing/2014/main" id="{B4FADEF3-5B9E-4250-A6BA-041699C022A5}"/>
              </a:ext>
            </a:extLst>
          </p:cNvPr>
          <p:cNvPicPr>
            <a:picLocks noChangeAspect="1"/>
          </p:cNvPicPr>
          <p:nvPr/>
        </p:nvPicPr>
        <p:blipFill>
          <a:blip r:embed="rId10"/>
          <a:stretch>
            <a:fillRect/>
          </a:stretch>
        </p:blipFill>
        <p:spPr>
          <a:xfrm>
            <a:off x="4595354" y="655131"/>
            <a:ext cx="4448175" cy="3562350"/>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22" name="Прямоугольник 21">
            <a:extLst>
              <a:ext uri="{FF2B5EF4-FFF2-40B4-BE49-F238E27FC236}">
                <a16:creationId xmlns:a16="http://schemas.microsoft.com/office/drawing/2014/main" id="{23A9D883-F710-4C08-8E02-83A69E9CE755}"/>
              </a:ext>
            </a:extLst>
          </p:cNvPr>
          <p:cNvSpPr/>
          <p:nvPr/>
        </p:nvSpPr>
        <p:spPr>
          <a:xfrm>
            <a:off x="4681798" y="3420138"/>
            <a:ext cx="3287023" cy="332712"/>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4" name="Прямая со стрелкой 3">
            <a:extLst>
              <a:ext uri="{FF2B5EF4-FFF2-40B4-BE49-F238E27FC236}">
                <a16:creationId xmlns:a16="http://schemas.microsoft.com/office/drawing/2014/main" id="{0DD1D242-74F7-46B8-BA8F-323A9F005D75}"/>
              </a:ext>
            </a:extLst>
          </p:cNvPr>
          <p:cNvCxnSpPr>
            <a:cxnSpLocks/>
          </p:cNvCxnSpPr>
          <p:nvPr/>
        </p:nvCxnSpPr>
        <p:spPr>
          <a:xfrm>
            <a:off x="2124075" y="877555"/>
            <a:ext cx="4976755" cy="1853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48469A1E-1CE0-4827-AF25-959DFAED6852}"/>
              </a:ext>
            </a:extLst>
          </p:cNvPr>
          <p:cNvSpPr>
            <a:spLocks noGrp="1"/>
          </p:cNvSpPr>
          <p:nvPr>
            <p:ph type="sldNum" sz="quarter" idx="12"/>
          </p:nvPr>
        </p:nvSpPr>
        <p:spPr/>
        <p:txBody>
          <a:bodyPr/>
          <a:lstStyle/>
          <a:p>
            <a:fld id="{39FC74CF-8B03-5D41-97A3-DD76EB0CCB80}" type="slidenum">
              <a:rPr lang="ru-RU" smtClean="0"/>
              <a:t>29</a:t>
            </a:fld>
            <a:endParaRPr lang="ru-RU"/>
          </a:p>
        </p:txBody>
      </p:sp>
    </p:spTree>
    <p:extLst>
      <p:ext uri="{BB962C8B-B14F-4D97-AF65-F5344CB8AC3E}">
        <p14:creationId xmlns:p14="http://schemas.microsoft.com/office/powerpoint/2010/main" val="118250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Why do we need Security in T24?</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531627" y="804863"/>
            <a:ext cx="6998246" cy="4154984"/>
          </a:xfrm>
          <a:prstGeom prst="rect">
            <a:avLst/>
          </a:prstGeom>
        </p:spPr>
        <p:txBody>
          <a:bodyPr wrap="square">
            <a:spAutoFit/>
          </a:bodyPr>
          <a:lstStyle/>
          <a:p>
            <a:pPr algn="just">
              <a:spcAft>
                <a:spcPts val="600"/>
              </a:spcAft>
              <a:buBlip>
                <a:blip r:embed="rId7"/>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Different Hierarchies in an Organization  -  CFO, Senior Managers, Managers with different levels of information access</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Employees play different roles  – Teller, Head teller, GL-accountant etc.</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ru-RU"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System needs to control information access based on different user roles</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7"/>
              </a:buBlip>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System needs to control financial transaction size based on user roles  - e.g. a head Teller cannot authorize transactions above 50000$</a:t>
            </a:r>
          </a:p>
          <a:p>
            <a:pPr algn="just">
              <a:spcAft>
                <a:spcPts val="600"/>
              </a:spcAft>
            </a:pPr>
            <a:endPar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Номер слайда 2">
            <a:extLst>
              <a:ext uri="{FF2B5EF4-FFF2-40B4-BE49-F238E27FC236}">
                <a16:creationId xmlns:a16="http://schemas.microsoft.com/office/drawing/2014/main" id="{9F1FBF4B-4FA0-4A80-A3A3-DD69F11776BB}"/>
              </a:ext>
            </a:extLst>
          </p:cNvPr>
          <p:cNvSpPr>
            <a:spLocks noGrp="1"/>
          </p:cNvSpPr>
          <p:nvPr>
            <p:ph type="sldNum" sz="quarter" idx="12"/>
          </p:nvPr>
        </p:nvSpPr>
        <p:spPr/>
        <p:txBody>
          <a:bodyPr/>
          <a:lstStyle/>
          <a:p>
            <a:fld id="{39FC74CF-8B03-5D41-97A3-DD76EB0CCB80}" type="slidenum">
              <a:rPr lang="ru-RU" smtClean="0"/>
              <a:t>3</a:t>
            </a:fld>
            <a:endParaRPr lang="ru-RU"/>
          </a:p>
        </p:txBody>
      </p:sp>
    </p:spTree>
    <p:extLst>
      <p:ext uri="{BB962C8B-B14F-4D97-AF65-F5344CB8AC3E}">
        <p14:creationId xmlns:p14="http://schemas.microsoft.com/office/powerpoint/2010/main" val="2191719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Specify the Classes in the appropriate User Profiles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79233B0B-BE62-48C0-99A1-636F62741D4E}"/>
              </a:ext>
            </a:extLst>
          </p:cNvPr>
          <p:cNvPicPr>
            <a:picLocks noChangeAspect="1"/>
          </p:cNvPicPr>
          <p:nvPr/>
        </p:nvPicPr>
        <p:blipFill>
          <a:blip r:embed="rId7"/>
          <a:stretch>
            <a:fillRect/>
          </a:stretch>
        </p:blipFill>
        <p:spPr>
          <a:xfrm>
            <a:off x="204235" y="680461"/>
            <a:ext cx="3667125" cy="90487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8" name="Рисунок 7">
            <a:extLst>
              <a:ext uri="{FF2B5EF4-FFF2-40B4-BE49-F238E27FC236}">
                <a16:creationId xmlns:a16="http://schemas.microsoft.com/office/drawing/2014/main" id="{01CCD8BB-73A2-42AB-B4D7-6F7095910EB3}"/>
              </a:ext>
            </a:extLst>
          </p:cNvPr>
          <p:cNvPicPr>
            <a:picLocks noChangeAspect="1"/>
          </p:cNvPicPr>
          <p:nvPr/>
        </p:nvPicPr>
        <p:blipFill>
          <a:blip r:embed="rId8"/>
          <a:stretch>
            <a:fillRect/>
          </a:stretch>
        </p:blipFill>
        <p:spPr>
          <a:xfrm>
            <a:off x="4694332" y="675279"/>
            <a:ext cx="3705225" cy="100012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5" name="Рисунок 14">
            <a:extLst>
              <a:ext uri="{FF2B5EF4-FFF2-40B4-BE49-F238E27FC236}">
                <a16:creationId xmlns:a16="http://schemas.microsoft.com/office/drawing/2014/main" id="{082FE210-1A4B-47AA-97AB-4FEE40D39476}"/>
              </a:ext>
            </a:extLst>
          </p:cNvPr>
          <p:cNvPicPr>
            <a:picLocks noChangeAspect="1"/>
          </p:cNvPicPr>
          <p:nvPr/>
        </p:nvPicPr>
        <p:blipFill>
          <a:blip r:embed="rId9"/>
          <a:stretch>
            <a:fillRect/>
          </a:stretch>
        </p:blipFill>
        <p:spPr>
          <a:xfrm>
            <a:off x="2371725" y="1823827"/>
            <a:ext cx="3648075" cy="96202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21" name="Прямоугольник 20">
            <a:extLst>
              <a:ext uri="{FF2B5EF4-FFF2-40B4-BE49-F238E27FC236}">
                <a16:creationId xmlns:a16="http://schemas.microsoft.com/office/drawing/2014/main" id="{9C9A069D-F39B-45B8-9165-308D481CAB99}"/>
              </a:ext>
            </a:extLst>
          </p:cNvPr>
          <p:cNvSpPr/>
          <p:nvPr/>
        </p:nvSpPr>
        <p:spPr>
          <a:xfrm>
            <a:off x="2940606" y="2378714"/>
            <a:ext cx="2923735"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9900E39B-0145-4098-97A9-6D6371684736}"/>
              </a:ext>
            </a:extLst>
          </p:cNvPr>
          <p:cNvSpPr/>
          <p:nvPr/>
        </p:nvSpPr>
        <p:spPr>
          <a:xfrm>
            <a:off x="5247792" y="1269607"/>
            <a:ext cx="2923735"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1779D4A9-E63C-4603-9645-A4F21742B348}"/>
              </a:ext>
            </a:extLst>
          </p:cNvPr>
          <p:cNvSpPr/>
          <p:nvPr/>
        </p:nvSpPr>
        <p:spPr>
          <a:xfrm>
            <a:off x="788438" y="1198409"/>
            <a:ext cx="2923735"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24" name="Рисунок 23">
            <a:extLst>
              <a:ext uri="{FF2B5EF4-FFF2-40B4-BE49-F238E27FC236}">
                <a16:creationId xmlns:a16="http://schemas.microsoft.com/office/drawing/2014/main" id="{258817F3-5504-454A-9984-738977F55280}"/>
              </a:ext>
            </a:extLst>
          </p:cNvPr>
          <p:cNvPicPr>
            <a:picLocks noChangeAspect="1"/>
          </p:cNvPicPr>
          <p:nvPr/>
        </p:nvPicPr>
        <p:blipFill>
          <a:blip r:embed="rId10"/>
          <a:stretch>
            <a:fillRect/>
          </a:stretch>
        </p:blipFill>
        <p:spPr>
          <a:xfrm>
            <a:off x="409575" y="3234694"/>
            <a:ext cx="7505700" cy="1104900"/>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25" name="Прямоугольник 24">
            <a:extLst>
              <a:ext uri="{FF2B5EF4-FFF2-40B4-BE49-F238E27FC236}">
                <a16:creationId xmlns:a16="http://schemas.microsoft.com/office/drawing/2014/main" id="{06ED1FCB-0154-4617-85C4-74BB4BF2C327}"/>
              </a:ext>
            </a:extLst>
          </p:cNvPr>
          <p:cNvSpPr/>
          <p:nvPr/>
        </p:nvSpPr>
        <p:spPr>
          <a:xfrm>
            <a:off x="6291304" y="3918223"/>
            <a:ext cx="280946"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26" name="Прямая со стрелкой 25">
            <a:extLst>
              <a:ext uri="{FF2B5EF4-FFF2-40B4-BE49-F238E27FC236}">
                <a16:creationId xmlns:a16="http://schemas.microsoft.com/office/drawing/2014/main" id="{10AD1289-1031-40D0-AF9B-3B14F3E750E1}"/>
              </a:ext>
            </a:extLst>
          </p:cNvPr>
          <p:cNvCxnSpPr>
            <a:cxnSpLocks/>
          </p:cNvCxnSpPr>
          <p:nvPr/>
        </p:nvCxnSpPr>
        <p:spPr>
          <a:xfrm>
            <a:off x="5781675" y="2724291"/>
            <a:ext cx="609600" cy="1304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524D88C8-B589-4DCA-8FF1-F9A438FBEF19}"/>
              </a:ext>
            </a:extLst>
          </p:cNvPr>
          <p:cNvSpPr>
            <a:spLocks noGrp="1"/>
          </p:cNvSpPr>
          <p:nvPr>
            <p:ph type="sldNum" sz="quarter" idx="12"/>
          </p:nvPr>
        </p:nvSpPr>
        <p:spPr/>
        <p:txBody>
          <a:bodyPr/>
          <a:lstStyle/>
          <a:p>
            <a:fld id="{39FC74CF-8B03-5D41-97A3-DD76EB0CCB80}" type="slidenum">
              <a:rPr lang="ru-RU" smtClean="0"/>
              <a:t>30</a:t>
            </a:fld>
            <a:endParaRPr lang="ru-RU"/>
          </a:p>
        </p:txBody>
      </p:sp>
    </p:spTree>
    <p:extLst>
      <p:ext uri="{BB962C8B-B14F-4D97-AF65-F5344CB8AC3E}">
        <p14:creationId xmlns:p14="http://schemas.microsoft.com/office/powerpoint/2010/main" val="201904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CA4BC4B-A707-4ECC-8FE2-4B23032D3D16}"/>
              </a:ext>
            </a:extLst>
          </p:cNvPr>
          <p:cNvPicPr>
            <a:picLocks noChangeAspect="1"/>
          </p:cNvPicPr>
          <p:nvPr/>
        </p:nvPicPr>
        <p:blipFill>
          <a:blip r:embed="rId3"/>
          <a:stretch>
            <a:fillRect/>
          </a:stretch>
        </p:blipFill>
        <p:spPr>
          <a:xfrm>
            <a:off x="-1" y="2458141"/>
            <a:ext cx="9144000" cy="2298262"/>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7" name="Рисунок 6">
            <a:extLst>
              <a:ext uri="{FF2B5EF4-FFF2-40B4-BE49-F238E27FC236}">
                <a16:creationId xmlns:a16="http://schemas.microsoft.com/office/drawing/2014/main" id="{5C1B7291-6E1F-4297-BEE9-FD079E056E4A}"/>
              </a:ext>
            </a:extLst>
          </p:cNvPr>
          <p:cNvPicPr>
            <a:picLocks noChangeAspect="1"/>
          </p:cNvPicPr>
          <p:nvPr/>
        </p:nvPicPr>
        <p:blipFill rotWithShape="1">
          <a:blip r:embed="rId4"/>
          <a:srcRect b="30447"/>
          <a:stretch/>
        </p:blipFill>
        <p:spPr>
          <a:xfrm>
            <a:off x="18822" y="602250"/>
            <a:ext cx="4327892" cy="1754539"/>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Overrides as Errors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13" name="Прямоугольник 12">
            <a:extLst>
              <a:ext uri="{FF2B5EF4-FFF2-40B4-BE49-F238E27FC236}">
                <a16:creationId xmlns:a16="http://schemas.microsoft.com/office/drawing/2014/main" id="{3C8B6171-00C5-47F5-95E4-33E9DAF1DCCE}"/>
              </a:ext>
            </a:extLst>
          </p:cNvPr>
          <p:cNvSpPr/>
          <p:nvPr/>
        </p:nvSpPr>
        <p:spPr>
          <a:xfrm>
            <a:off x="524743" y="1920125"/>
            <a:ext cx="2923735"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18" name="Прямая со стрелкой 17">
            <a:extLst>
              <a:ext uri="{FF2B5EF4-FFF2-40B4-BE49-F238E27FC236}">
                <a16:creationId xmlns:a16="http://schemas.microsoft.com/office/drawing/2014/main" id="{4B4A58E6-7765-405E-989A-C5F47C269FDA}"/>
              </a:ext>
            </a:extLst>
          </p:cNvPr>
          <p:cNvCxnSpPr>
            <a:cxnSpLocks/>
          </p:cNvCxnSpPr>
          <p:nvPr/>
        </p:nvCxnSpPr>
        <p:spPr>
          <a:xfrm>
            <a:off x="3591339" y="2265702"/>
            <a:ext cx="2769704" cy="14449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Номер слайда 2">
            <a:extLst>
              <a:ext uri="{FF2B5EF4-FFF2-40B4-BE49-F238E27FC236}">
                <a16:creationId xmlns:a16="http://schemas.microsoft.com/office/drawing/2014/main" id="{B86F1D4F-2883-4E12-B502-5F6ED570F098}"/>
              </a:ext>
            </a:extLst>
          </p:cNvPr>
          <p:cNvSpPr>
            <a:spLocks noGrp="1"/>
          </p:cNvSpPr>
          <p:nvPr>
            <p:ph type="sldNum" sz="quarter" idx="12"/>
          </p:nvPr>
        </p:nvSpPr>
        <p:spPr/>
        <p:txBody>
          <a:bodyPr/>
          <a:lstStyle/>
          <a:p>
            <a:fld id="{39FC74CF-8B03-5D41-97A3-DD76EB0CCB80}" type="slidenum">
              <a:rPr lang="ru-RU" smtClean="0"/>
              <a:t>31</a:t>
            </a:fld>
            <a:endParaRPr lang="ru-RU"/>
          </a:p>
        </p:txBody>
      </p:sp>
    </p:spTree>
    <p:extLst>
      <p:ext uri="{BB962C8B-B14F-4D97-AF65-F5344CB8AC3E}">
        <p14:creationId xmlns:p14="http://schemas.microsoft.com/office/powerpoint/2010/main" val="1503359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Рисунок 35">
            <a:extLst>
              <a:ext uri="{FF2B5EF4-FFF2-40B4-BE49-F238E27FC236}">
                <a16:creationId xmlns:a16="http://schemas.microsoft.com/office/drawing/2014/main" id="{F84F6C2E-8553-42B2-A9CE-84E6F38A294A}"/>
              </a:ext>
            </a:extLst>
          </p:cNvPr>
          <p:cNvPicPr>
            <a:picLocks noChangeAspect="1"/>
          </p:cNvPicPr>
          <p:nvPr/>
        </p:nvPicPr>
        <p:blipFill>
          <a:blip r:embed="rId3"/>
          <a:stretch>
            <a:fillRect/>
          </a:stretch>
        </p:blipFill>
        <p:spPr>
          <a:xfrm>
            <a:off x="356188" y="2500147"/>
            <a:ext cx="3934211" cy="2005178"/>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DISPO </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re-assigning of system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Прямоугольник 5">
            <a:extLst>
              <a:ext uri="{FF2B5EF4-FFF2-40B4-BE49-F238E27FC236}">
                <a16:creationId xmlns:a16="http://schemas.microsoft.com/office/drawing/2014/main" id="{414FC9EF-0941-425E-94B7-7496DFF0FC27}"/>
              </a:ext>
            </a:extLst>
          </p:cNvPr>
          <p:cNvSpPr/>
          <p:nvPr/>
        </p:nvSpPr>
        <p:spPr>
          <a:xfrm>
            <a:off x="315431" y="711048"/>
            <a:ext cx="8330611" cy="1077218"/>
          </a:xfrm>
          <a:prstGeom prst="rect">
            <a:avLst/>
          </a:prstGeom>
        </p:spPr>
        <p:txBody>
          <a:bodyPr wrap="square">
            <a:spAutoFit/>
          </a:bodyPr>
          <a:lstStyle/>
          <a:p>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In</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vi-VN" sz="1600" dirty="0">
                <a:solidFill>
                  <a:prstClr val="black"/>
                </a:solidFill>
                <a:latin typeface="Tahoma" panose="020B0604030504040204" pitchFamily="34" charset="0"/>
                <a:ea typeface="Tahoma" panose="020B0604030504040204" pitchFamily="34" charset="0"/>
                <a:cs typeface="Tahoma" panose="020B0604030504040204" pitchFamily="34" charset="0"/>
              </a:rPr>
              <a:t>Security Management System</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there is possibility of re-assigning of system Overrides</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It is necessary for cases when the occurred override while entering a transaction goes beyond the User’s privileges. For example, when entering a money transfer, an overdraft on the account may occur, which must be agreed with the management</a:t>
            </a:r>
            <a:r>
              <a:rPr lang="ru-RU" sz="16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600" dirty="0"/>
          </a:p>
        </p:txBody>
      </p:sp>
      <p:sp>
        <p:nvSpPr>
          <p:cNvPr id="7" name="Rectangle 1">
            <a:extLst>
              <a:ext uri="{FF2B5EF4-FFF2-40B4-BE49-F238E27FC236}">
                <a16:creationId xmlns:a16="http://schemas.microsoft.com/office/drawing/2014/main" id="{B740F42F-9FFC-4EFA-91EB-ACF3F119D4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Прямоугольник 11">
            <a:extLst>
              <a:ext uri="{FF2B5EF4-FFF2-40B4-BE49-F238E27FC236}">
                <a16:creationId xmlns:a16="http://schemas.microsoft.com/office/drawing/2014/main" id="{3DCE4D69-2F1C-4E5C-A0A6-5263D8234A8E}"/>
              </a:ext>
            </a:extLst>
          </p:cNvPr>
          <p:cNvSpPr/>
          <p:nvPr/>
        </p:nvSpPr>
        <p:spPr>
          <a:xfrm>
            <a:off x="254637" y="1781350"/>
            <a:ext cx="4088761" cy="646331"/>
          </a:xfrm>
          <a:prstGeom prst="rect">
            <a:avLst/>
          </a:prstGeom>
        </p:spPr>
        <p:txBody>
          <a:bodyPr wrap="square">
            <a:spAutoFit/>
          </a:bodyPr>
          <a:lstStyle/>
          <a:p>
            <a:pPr lvl="0" algn="just" eaLnBrk="0" hangingPunct="0">
              <a:spcBef>
                <a:spcPct val="20000"/>
              </a:spcBef>
              <a:buSzPct val="130000"/>
              <a:defRPr/>
            </a:pPr>
            <a:r>
              <a:rPr lang="en-US" sz="1200" b="1" dirty="0">
                <a:solidFill>
                  <a:prstClr val="black"/>
                </a:solidFill>
                <a:latin typeface="Tahoma" panose="020B0604030504040204" pitchFamily="34" charset="0"/>
                <a:ea typeface="Tahoma" panose="020B0604030504040204" pitchFamily="34" charset="0"/>
                <a:cs typeface="Tahoma" panose="020B0604030504040204" pitchFamily="34" charset="0"/>
              </a:rPr>
              <a:t>Step 1</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special User record should be created for the person who has privileges to work with re-assigned Overrides </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DISPO.OFFICER</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4" name="Прямоугольник 13">
            <a:extLst>
              <a:ext uri="{FF2B5EF4-FFF2-40B4-BE49-F238E27FC236}">
                <a16:creationId xmlns:a16="http://schemas.microsoft.com/office/drawing/2014/main" id="{F296981E-69CF-49CD-B4F4-254020E9DEB4}"/>
              </a:ext>
            </a:extLst>
          </p:cNvPr>
          <p:cNvSpPr/>
          <p:nvPr/>
        </p:nvSpPr>
        <p:spPr>
          <a:xfrm>
            <a:off x="4480736" y="1835507"/>
            <a:ext cx="3948225" cy="461665"/>
          </a:xfrm>
          <a:prstGeom prst="rect">
            <a:avLst/>
          </a:prstGeom>
        </p:spPr>
        <p:txBody>
          <a:bodyPr wrap="square">
            <a:spAutoFit/>
          </a:bodyPr>
          <a:lstStyle/>
          <a:p>
            <a:pPr lvl="0" algn="just" eaLnBrk="0" hangingPunct="0">
              <a:spcBef>
                <a:spcPct val="20000"/>
              </a:spcBef>
              <a:buSzPct val="130000"/>
              <a:defRPr/>
            </a:pPr>
            <a:r>
              <a:rPr lang="en-US" sz="1200" b="1" dirty="0">
                <a:solidFill>
                  <a:prstClr val="black"/>
                </a:solidFill>
                <a:latin typeface="Tahoma" panose="020B0604030504040204" pitchFamily="34" charset="0"/>
                <a:ea typeface="Tahoma" panose="020B0604030504040204" pitchFamily="34" charset="0"/>
                <a:cs typeface="Tahoma" panose="020B0604030504040204" pitchFamily="34" charset="0"/>
              </a:rPr>
              <a:t>Step 2</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ID of created DISPO.OFFICER record is placed in appropriate User record</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27" name="Рисунок 26">
            <a:extLst>
              <a:ext uri="{FF2B5EF4-FFF2-40B4-BE49-F238E27FC236}">
                <a16:creationId xmlns:a16="http://schemas.microsoft.com/office/drawing/2014/main" id="{A882254D-E32D-484A-BC52-B3D901E3B5CD}"/>
              </a:ext>
            </a:extLst>
          </p:cNvPr>
          <p:cNvPicPr>
            <a:picLocks noChangeAspect="1"/>
          </p:cNvPicPr>
          <p:nvPr/>
        </p:nvPicPr>
        <p:blipFill>
          <a:blip r:embed="rId8"/>
          <a:stretch>
            <a:fillRect/>
          </a:stretch>
        </p:blipFill>
        <p:spPr>
          <a:xfrm>
            <a:off x="4572000" y="2359863"/>
            <a:ext cx="3063537" cy="937174"/>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9" name="Изображение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7" name="Прямоугольник 36">
            <a:extLst>
              <a:ext uri="{FF2B5EF4-FFF2-40B4-BE49-F238E27FC236}">
                <a16:creationId xmlns:a16="http://schemas.microsoft.com/office/drawing/2014/main" id="{BDB5986C-E5FE-4C4A-BE99-DDD5D28F8324}"/>
              </a:ext>
            </a:extLst>
          </p:cNvPr>
          <p:cNvSpPr/>
          <p:nvPr/>
        </p:nvSpPr>
        <p:spPr>
          <a:xfrm>
            <a:off x="2830656" y="3042999"/>
            <a:ext cx="1255569" cy="1389453"/>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C4B4ADF0-390C-4E59-AAD3-AAE4FE868773}"/>
              </a:ext>
            </a:extLst>
          </p:cNvPr>
          <p:cNvSpPr>
            <a:spLocks noGrp="1"/>
          </p:cNvSpPr>
          <p:nvPr>
            <p:ph type="sldNum" sz="quarter" idx="12"/>
          </p:nvPr>
        </p:nvSpPr>
        <p:spPr/>
        <p:txBody>
          <a:bodyPr/>
          <a:lstStyle/>
          <a:p>
            <a:fld id="{39FC74CF-8B03-5D41-97A3-DD76EB0CCB80}" type="slidenum">
              <a:rPr lang="ru-RU" smtClean="0"/>
              <a:t>32</a:t>
            </a:fld>
            <a:endParaRPr lang="ru-RU"/>
          </a:p>
        </p:txBody>
      </p:sp>
    </p:spTree>
    <p:extLst>
      <p:ext uri="{BB962C8B-B14F-4D97-AF65-F5344CB8AC3E}">
        <p14:creationId xmlns:p14="http://schemas.microsoft.com/office/powerpoint/2010/main" val="2697534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F67FEB7C-CA95-481C-9E82-8F3BACDF0741}"/>
              </a:ext>
            </a:extLst>
          </p:cNvPr>
          <p:cNvPicPr>
            <a:picLocks noChangeAspect="1"/>
          </p:cNvPicPr>
          <p:nvPr/>
        </p:nvPicPr>
        <p:blipFill>
          <a:blip r:embed="rId3"/>
          <a:stretch>
            <a:fillRect/>
          </a:stretch>
        </p:blipFill>
        <p:spPr>
          <a:xfrm>
            <a:off x="2697220" y="607671"/>
            <a:ext cx="5946280" cy="4239005"/>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DISPO </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re-assigning of system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1">
            <a:extLst>
              <a:ext uri="{FF2B5EF4-FFF2-40B4-BE49-F238E27FC236}">
                <a16:creationId xmlns:a16="http://schemas.microsoft.com/office/drawing/2014/main" id="{B740F42F-9FFC-4EFA-91EB-ACF3F119D4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Прямоугольник 15">
            <a:extLst>
              <a:ext uri="{FF2B5EF4-FFF2-40B4-BE49-F238E27FC236}">
                <a16:creationId xmlns:a16="http://schemas.microsoft.com/office/drawing/2014/main" id="{8202CBD4-97EE-4ACF-9C2F-605551916B72}"/>
              </a:ext>
            </a:extLst>
          </p:cNvPr>
          <p:cNvSpPr/>
          <p:nvPr/>
        </p:nvSpPr>
        <p:spPr>
          <a:xfrm>
            <a:off x="103910" y="706296"/>
            <a:ext cx="2396294" cy="1200329"/>
          </a:xfrm>
          <a:prstGeom prst="rect">
            <a:avLst/>
          </a:prstGeom>
        </p:spPr>
        <p:txBody>
          <a:bodyPr wrap="square">
            <a:spAutoFit/>
          </a:bodyPr>
          <a:lstStyle/>
          <a:p>
            <a:pPr lvl="0" algn="just" eaLnBrk="0" hangingPunct="0">
              <a:spcBef>
                <a:spcPct val="20000"/>
              </a:spcBef>
              <a:buSzPct val="130000"/>
              <a:defRPr/>
            </a:pPr>
            <a:r>
              <a:rPr lang="en-US" sz="1200" b="1" dirty="0">
                <a:solidFill>
                  <a:prstClr val="black"/>
                </a:solidFill>
                <a:latin typeface="Tahoma" panose="020B0604030504040204" pitchFamily="34" charset="0"/>
                <a:ea typeface="Tahoma" panose="020B0604030504040204" pitchFamily="34" charset="0"/>
                <a:cs typeface="Tahoma" panose="020B0604030504040204" pitchFamily="34" charset="0"/>
              </a:rPr>
              <a:t>Step 3</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in the appropriate record of application OVERRIDE, that includes the text of Override,</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fill in the Application, Dispo Link and Dispo Officer fields. </a:t>
            </a:r>
          </a:p>
        </p:txBody>
      </p:sp>
      <p:pic>
        <p:nvPicPr>
          <p:cNvPr id="19" name="Изображение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sp>
        <p:nvSpPr>
          <p:cNvPr id="31" name="Прямоугольник 30">
            <a:extLst>
              <a:ext uri="{FF2B5EF4-FFF2-40B4-BE49-F238E27FC236}">
                <a16:creationId xmlns:a16="http://schemas.microsoft.com/office/drawing/2014/main" id="{4847BF76-9DE4-4238-9454-AD139A69993B}"/>
              </a:ext>
            </a:extLst>
          </p:cNvPr>
          <p:cNvSpPr/>
          <p:nvPr/>
        </p:nvSpPr>
        <p:spPr>
          <a:xfrm>
            <a:off x="3096065" y="2597789"/>
            <a:ext cx="3180910"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3" name="Прямоугольник 32">
            <a:extLst>
              <a:ext uri="{FF2B5EF4-FFF2-40B4-BE49-F238E27FC236}">
                <a16:creationId xmlns:a16="http://schemas.microsoft.com/office/drawing/2014/main" id="{171E9B28-7749-4459-A4D5-ECF630E36CDD}"/>
              </a:ext>
            </a:extLst>
          </p:cNvPr>
          <p:cNvSpPr/>
          <p:nvPr/>
        </p:nvSpPr>
        <p:spPr>
          <a:xfrm>
            <a:off x="3096065" y="1634556"/>
            <a:ext cx="3180910"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4" name="Прямоугольник 33">
            <a:extLst>
              <a:ext uri="{FF2B5EF4-FFF2-40B4-BE49-F238E27FC236}">
                <a16:creationId xmlns:a16="http://schemas.microsoft.com/office/drawing/2014/main" id="{E7B7B71E-E831-4988-AE36-4649D312D3DB}"/>
              </a:ext>
            </a:extLst>
          </p:cNvPr>
          <p:cNvSpPr/>
          <p:nvPr/>
        </p:nvSpPr>
        <p:spPr>
          <a:xfrm>
            <a:off x="3096065" y="4478381"/>
            <a:ext cx="3180910" cy="345577"/>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BF857A13-ADF5-42C8-976C-200FD9AFC21D}"/>
              </a:ext>
            </a:extLst>
          </p:cNvPr>
          <p:cNvSpPr>
            <a:spLocks noGrp="1"/>
          </p:cNvSpPr>
          <p:nvPr>
            <p:ph type="sldNum" sz="quarter" idx="12"/>
          </p:nvPr>
        </p:nvSpPr>
        <p:spPr/>
        <p:txBody>
          <a:bodyPr/>
          <a:lstStyle/>
          <a:p>
            <a:fld id="{39FC74CF-8B03-5D41-97A3-DD76EB0CCB80}" type="slidenum">
              <a:rPr lang="ru-RU" smtClean="0"/>
              <a:t>33</a:t>
            </a:fld>
            <a:endParaRPr lang="ru-RU"/>
          </a:p>
        </p:txBody>
      </p:sp>
    </p:spTree>
    <p:extLst>
      <p:ext uri="{BB962C8B-B14F-4D97-AF65-F5344CB8AC3E}">
        <p14:creationId xmlns:p14="http://schemas.microsoft.com/office/powerpoint/2010/main" val="105567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8D7AC49E-DBDF-4400-B13C-66FD0DCE9DF8}"/>
              </a:ext>
            </a:extLst>
          </p:cNvPr>
          <p:cNvPicPr>
            <a:picLocks noChangeAspect="1"/>
          </p:cNvPicPr>
          <p:nvPr/>
        </p:nvPicPr>
        <p:blipFill>
          <a:blip r:embed="rId3"/>
          <a:stretch>
            <a:fillRect/>
          </a:stretch>
        </p:blipFill>
        <p:spPr>
          <a:xfrm>
            <a:off x="7323" y="3972603"/>
            <a:ext cx="5560900" cy="572138"/>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5" name="Рисунок 14">
            <a:extLst>
              <a:ext uri="{FF2B5EF4-FFF2-40B4-BE49-F238E27FC236}">
                <a16:creationId xmlns:a16="http://schemas.microsoft.com/office/drawing/2014/main" id="{01A812DC-1DB8-44AD-B7CC-5911957E6F92}"/>
              </a:ext>
            </a:extLst>
          </p:cNvPr>
          <p:cNvPicPr>
            <a:picLocks noChangeAspect="1"/>
          </p:cNvPicPr>
          <p:nvPr/>
        </p:nvPicPr>
        <p:blipFill>
          <a:blip r:embed="rId4"/>
          <a:stretch>
            <a:fillRect/>
          </a:stretch>
        </p:blipFill>
        <p:spPr>
          <a:xfrm>
            <a:off x="-1" y="1147790"/>
            <a:ext cx="9144000" cy="2522963"/>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DISPO </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re-assigning of system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356189" y="780372"/>
            <a:ext cx="7974419" cy="104644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9"/>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1">
            <a:extLst>
              <a:ext uri="{FF2B5EF4-FFF2-40B4-BE49-F238E27FC236}">
                <a16:creationId xmlns:a16="http://schemas.microsoft.com/office/drawing/2014/main" id="{B740F42F-9FFC-4EFA-91EB-ACF3F119D4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a:extLst>
              <a:ext uri="{FF2B5EF4-FFF2-40B4-BE49-F238E27FC236}">
                <a16:creationId xmlns:a16="http://schemas.microsoft.com/office/drawing/2014/main" id="{3DCE4D69-2F1C-4E5C-A0A6-5263D8234A8E}"/>
              </a:ext>
            </a:extLst>
          </p:cNvPr>
          <p:cNvSpPr/>
          <p:nvPr/>
        </p:nvSpPr>
        <p:spPr>
          <a:xfrm>
            <a:off x="103909" y="665068"/>
            <a:ext cx="8683902" cy="461665"/>
          </a:xfrm>
          <a:prstGeom prst="rect">
            <a:avLst/>
          </a:prstGeom>
        </p:spPr>
        <p:txBody>
          <a:bodyPr wrap="square">
            <a:spAutoFit/>
          </a:bodyPr>
          <a:lstStyle/>
          <a:p>
            <a:pPr lvl="0" algn="just" eaLnBrk="0" hangingPunct="0">
              <a:spcBef>
                <a:spcPct val="20000"/>
              </a:spcBef>
              <a:buSzPct val="130000"/>
              <a:defRPr/>
            </a:pPr>
            <a:r>
              <a:rPr kumimoji="0" lang="en-US" sz="12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Step 4</a:t>
            </a:r>
            <a:r>
              <a:rPr kumimoji="0" lang="ru-RU"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Example</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When inputting of money transfer </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application</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FUNDS.TRANSFER</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there is </a:t>
            </a:r>
            <a:r>
              <a:rPr lang="en-US" sz="1200" b="1" dirty="0">
                <a:solidFill>
                  <a:prstClr val="black"/>
                </a:solidFill>
                <a:latin typeface="Tahoma" panose="020B0604030504040204" pitchFamily="34" charset="0"/>
                <a:ea typeface="Tahoma" panose="020B0604030504040204" pitchFamily="34" charset="0"/>
                <a:cs typeface="Tahoma" panose="020B0604030504040204" pitchFamily="34" charset="0"/>
              </a:rPr>
              <a:t>Posting Restrict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on the account occurs that must be agreed with the management</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2" name="Прямоугольник 21">
            <a:extLst>
              <a:ext uri="{FF2B5EF4-FFF2-40B4-BE49-F238E27FC236}">
                <a16:creationId xmlns:a16="http://schemas.microsoft.com/office/drawing/2014/main" id="{174342AC-6107-4095-A8A4-F3BA066751E8}"/>
              </a:ext>
            </a:extLst>
          </p:cNvPr>
          <p:cNvSpPr/>
          <p:nvPr/>
        </p:nvSpPr>
        <p:spPr>
          <a:xfrm>
            <a:off x="135051" y="3670753"/>
            <a:ext cx="5560899" cy="276999"/>
          </a:xfrm>
          <a:prstGeom prst="rect">
            <a:avLst/>
          </a:prstGeom>
        </p:spPr>
        <p:txBody>
          <a:bodyPr wrap="square">
            <a:spAutoFit/>
          </a:bodyPr>
          <a:lstStyle/>
          <a:p>
            <a:pPr lvl="0" algn="just" eaLnBrk="0" hangingPunct="0">
              <a:spcBef>
                <a:spcPct val="20000"/>
              </a:spcBef>
              <a:buSzPct val="130000"/>
              <a:defRP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Audit fields in this record:</a:t>
            </a:r>
          </a:p>
        </p:txBody>
      </p:sp>
      <p:sp>
        <p:nvSpPr>
          <p:cNvPr id="26" name="Прямоугольник 25">
            <a:extLst>
              <a:ext uri="{FF2B5EF4-FFF2-40B4-BE49-F238E27FC236}">
                <a16:creationId xmlns:a16="http://schemas.microsoft.com/office/drawing/2014/main" id="{4783E503-A12C-4165-9BD5-B34A1B77C8F3}"/>
              </a:ext>
            </a:extLst>
          </p:cNvPr>
          <p:cNvSpPr/>
          <p:nvPr/>
        </p:nvSpPr>
        <p:spPr>
          <a:xfrm>
            <a:off x="2144916" y="4224636"/>
            <a:ext cx="3240041" cy="276984"/>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0E956023-5500-4DA3-BE9D-AB6CE2C0263D}"/>
              </a:ext>
            </a:extLst>
          </p:cNvPr>
          <p:cNvSpPr>
            <a:spLocks noGrp="1"/>
          </p:cNvSpPr>
          <p:nvPr>
            <p:ph type="sldNum" sz="quarter" idx="12"/>
          </p:nvPr>
        </p:nvSpPr>
        <p:spPr/>
        <p:txBody>
          <a:bodyPr/>
          <a:lstStyle/>
          <a:p>
            <a:fld id="{39FC74CF-8B03-5D41-97A3-DD76EB0CCB80}" type="slidenum">
              <a:rPr lang="ru-RU" smtClean="0"/>
              <a:t>34</a:t>
            </a:fld>
            <a:endParaRPr lang="ru-RU"/>
          </a:p>
        </p:txBody>
      </p:sp>
    </p:spTree>
    <p:extLst>
      <p:ext uri="{BB962C8B-B14F-4D97-AF65-F5344CB8AC3E}">
        <p14:creationId xmlns:p14="http://schemas.microsoft.com/office/powerpoint/2010/main" val="360060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DISPO </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re-assigning of system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7" name="Rectangle 1">
            <a:extLst>
              <a:ext uri="{FF2B5EF4-FFF2-40B4-BE49-F238E27FC236}">
                <a16:creationId xmlns:a16="http://schemas.microsoft.com/office/drawing/2014/main" id="{B740F42F-9FFC-4EFA-91EB-ACF3F119D4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Прямоугольник 15">
            <a:extLst>
              <a:ext uri="{FF2B5EF4-FFF2-40B4-BE49-F238E27FC236}">
                <a16:creationId xmlns:a16="http://schemas.microsoft.com/office/drawing/2014/main" id="{8202CBD4-97EE-4ACF-9C2F-605551916B72}"/>
              </a:ext>
            </a:extLst>
          </p:cNvPr>
          <p:cNvSpPr/>
          <p:nvPr/>
        </p:nvSpPr>
        <p:spPr>
          <a:xfrm>
            <a:off x="219076" y="661196"/>
            <a:ext cx="8752478" cy="276999"/>
          </a:xfrm>
          <a:prstGeom prst="rect">
            <a:avLst/>
          </a:prstGeom>
        </p:spPr>
        <p:txBody>
          <a:bodyPr wrap="square">
            <a:spAutoFit/>
          </a:bodyPr>
          <a:lstStyle/>
          <a:p>
            <a:pPr lvl="0" algn="just" eaLnBrk="0" hangingPunct="0">
              <a:spcBef>
                <a:spcPct val="20000"/>
              </a:spcBef>
              <a:buSzPct val="130000"/>
              <a:defRPr/>
            </a:pPr>
            <a:r>
              <a:rPr kumimoji="0" lang="en-US" sz="12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Step 5</a:t>
            </a:r>
            <a:r>
              <a:rPr kumimoji="0" lang="ru-RU"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with help of Enquiry</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vi-VN" sz="1200" dirty="0">
                <a:solidFill>
                  <a:prstClr val="black"/>
                </a:solidFill>
                <a:latin typeface="Tahoma" panose="020B0604030504040204" pitchFamily="34" charset="0"/>
                <a:ea typeface="Tahoma" panose="020B0604030504040204" pitchFamily="34" charset="0"/>
                <a:cs typeface="Tahoma" panose="020B0604030504040204" pitchFamily="34" charset="0"/>
              </a:rPr>
              <a:t>DISPO.DETAILS</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we can see all the Overrides re-assigned to this User</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11" name="Рисунок 10">
            <a:extLst>
              <a:ext uri="{FF2B5EF4-FFF2-40B4-BE49-F238E27FC236}">
                <a16:creationId xmlns:a16="http://schemas.microsoft.com/office/drawing/2014/main" id="{87AC9ED2-4D49-4AF6-9C23-2C38EED6A6B3}"/>
              </a:ext>
            </a:extLst>
          </p:cNvPr>
          <p:cNvPicPr>
            <a:picLocks noChangeAspect="1"/>
          </p:cNvPicPr>
          <p:nvPr/>
        </p:nvPicPr>
        <p:blipFill rotWithShape="1">
          <a:blip r:embed="rId7"/>
          <a:srcRect l="1" t="12472" r="47501" b="19509"/>
          <a:stretch/>
        </p:blipFill>
        <p:spPr>
          <a:xfrm>
            <a:off x="1732608" y="1053499"/>
            <a:ext cx="5429121" cy="3748779"/>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sp>
        <p:nvSpPr>
          <p:cNvPr id="17" name="Прямоугольник 16">
            <a:extLst>
              <a:ext uri="{FF2B5EF4-FFF2-40B4-BE49-F238E27FC236}">
                <a16:creationId xmlns:a16="http://schemas.microsoft.com/office/drawing/2014/main" id="{F0BF529B-C0D0-4515-9F6E-063C8973200D}"/>
              </a:ext>
            </a:extLst>
          </p:cNvPr>
          <p:cNvSpPr/>
          <p:nvPr/>
        </p:nvSpPr>
        <p:spPr>
          <a:xfrm>
            <a:off x="6296025" y="3476625"/>
            <a:ext cx="708952" cy="177270"/>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Номер слайда 2">
            <a:extLst>
              <a:ext uri="{FF2B5EF4-FFF2-40B4-BE49-F238E27FC236}">
                <a16:creationId xmlns:a16="http://schemas.microsoft.com/office/drawing/2014/main" id="{F0885BB7-44D1-4ACF-B816-D53BF024C035}"/>
              </a:ext>
            </a:extLst>
          </p:cNvPr>
          <p:cNvSpPr>
            <a:spLocks noGrp="1"/>
          </p:cNvSpPr>
          <p:nvPr>
            <p:ph type="sldNum" sz="quarter" idx="12"/>
          </p:nvPr>
        </p:nvSpPr>
        <p:spPr/>
        <p:txBody>
          <a:bodyPr/>
          <a:lstStyle/>
          <a:p>
            <a:fld id="{39FC74CF-8B03-5D41-97A3-DD76EB0CCB80}" type="slidenum">
              <a:rPr lang="ru-RU" smtClean="0"/>
              <a:t>35</a:t>
            </a:fld>
            <a:endParaRPr lang="ru-RU"/>
          </a:p>
        </p:txBody>
      </p:sp>
    </p:spTree>
    <p:extLst>
      <p:ext uri="{BB962C8B-B14F-4D97-AF65-F5344CB8AC3E}">
        <p14:creationId xmlns:p14="http://schemas.microsoft.com/office/powerpoint/2010/main" val="3929304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28DB82ED-B738-4C61-B2CD-950729A98930}"/>
              </a:ext>
            </a:extLst>
          </p:cNvPr>
          <p:cNvPicPr>
            <a:picLocks noChangeAspect="1"/>
          </p:cNvPicPr>
          <p:nvPr/>
        </p:nvPicPr>
        <p:blipFill>
          <a:blip r:embed="rId3"/>
          <a:stretch>
            <a:fillRect/>
          </a:stretch>
        </p:blipFill>
        <p:spPr>
          <a:xfrm>
            <a:off x="152401" y="1312559"/>
            <a:ext cx="4972050" cy="2630686"/>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DISPO </a:t>
            </a:r>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re-assigning of system Overrides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7" name="Rectangle 1">
            <a:extLst>
              <a:ext uri="{FF2B5EF4-FFF2-40B4-BE49-F238E27FC236}">
                <a16:creationId xmlns:a16="http://schemas.microsoft.com/office/drawing/2014/main" id="{B740F42F-9FFC-4EFA-91EB-ACF3F119D4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a:extLst>
              <a:ext uri="{FF2B5EF4-FFF2-40B4-BE49-F238E27FC236}">
                <a16:creationId xmlns:a16="http://schemas.microsoft.com/office/drawing/2014/main" id="{F296981E-69CF-49CD-B4F4-254020E9DEB4}"/>
              </a:ext>
            </a:extLst>
          </p:cNvPr>
          <p:cNvSpPr/>
          <p:nvPr/>
        </p:nvSpPr>
        <p:spPr>
          <a:xfrm>
            <a:off x="103909" y="609911"/>
            <a:ext cx="8666136" cy="646331"/>
          </a:xfrm>
          <a:prstGeom prst="rect">
            <a:avLst/>
          </a:prstGeom>
        </p:spPr>
        <p:txBody>
          <a:bodyPr wrap="square">
            <a:spAutoFit/>
          </a:bodyPr>
          <a:lstStyle/>
          <a:p>
            <a:pPr lvl="0" algn="just" eaLnBrk="0" hangingPunct="0">
              <a:spcBef>
                <a:spcPct val="20000"/>
              </a:spcBef>
              <a:buSzPct val="130000"/>
              <a:defRPr/>
            </a:pPr>
            <a:r>
              <a:rPr kumimoji="0" lang="en-US" sz="12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Step 6</a:t>
            </a:r>
            <a:r>
              <a:rPr kumimoji="0" lang="ru-RU"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after clicking the reference</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Add Comment</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 the User can make his decision and/or re-assign the Override to another User</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with making any comment. Or user could just Approve this record and Authorize FT record which will be opened automatically</a:t>
            </a:r>
            <a:r>
              <a:rPr lang="ru-RU" sz="1200" dirty="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6" name="Прямоугольник 25">
            <a:extLst>
              <a:ext uri="{FF2B5EF4-FFF2-40B4-BE49-F238E27FC236}">
                <a16:creationId xmlns:a16="http://schemas.microsoft.com/office/drawing/2014/main" id="{923C75D8-3A15-4121-BECD-7F088FEBEEB7}"/>
              </a:ext>
            </a:extLst>
          </p:cNvPr>
          <p:cNvSpPr/>
          <p:nvPr/>
        </p:nvSpPr>
        <p:spPr>
          <a:xfrm>
            <a:off x="419539" y="2686635"/>
            <a:ext cx="2780861" cy="256589"/>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21" name="Рисунок 20">
            <a:extLst>
              <a:ext uri="{FF2B5EF4-FFF2-40B4-BE49-F238E27FC236}">
                <a16:creationId xmlns:a16="http://schemas.microsoft.com/office/drawing/2014/main" id="{6FCDE782-D3C9-4CCB-B3FB-A7EAFF769005}"/>
              </a:ext>
            </a:extLst>
          </p:cNvPr>
          <p:cNvPicPr>
            <a:picLocks noChangeAspect="1"/>
          </p:cNvPicPr>
          <p:nvPr/>
        </p:nvPicPr>
        <p:blipFill>
          <a:blip r:embed="rId8"/>
          <a:stretch>
            <a:fillRect/>
          </a:stretch>
        </p:blipFill>
        <p:spPr>
          <a:xfrm>
            <a:off x="1809969" y="2997374"/>
            <a:ext cx="5715000" cy="1445881"/>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cxnSp>
        <p:nvCxnSpPr>
          <p:cNvPr id="27" name="Прямая со стрелкой 26">
            <a:extLst>
              <a:ext uri="{FF2B5EF4-FFF2-40B4-BE49-F238E27FC236}">
                <a16:creationId xmlns:a16="http://schemas.microsoft.com/office/drawing/2014/main" id="{29307B1A-6BCF-4385-AD71-0E1E0C3DBA6D}"/>
              </a:ext>
            </a:extLst>
          </p:cNvPr>
          <p:cNvCxnSpPr>
            <a:cxnSpLocks/>
          </p:cNvCxnSpPr>
          <p:nvPr/>
        </p:nvCxnSpPr>
        <p:spPr>
          <a:xfrm>
            <a:off x="5200650" y="1844944"/>
            <a:ext cx="981075" cy="1019175"/>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31" name="Line 6">
            <a:extLst>
              <a:ext uri="{FF2B5EF4-FFF2-40B4-BE49-F238E27FC236}">
                <a16:creationId xmlns:a16="http://schemas.microsoft.com/office/drawing/2014/main" id="{B964C61B-F479-40E9-ABE1-1139C27DACBA}"/>
              </a:ext>
            </a:extLst>
          </p:cNvPr>
          <p:cNvSpPr>
            <a:spLocks noChangeShapeType="1"/>
          </p:cNvSpPr>
          <p:nvPr/>
        </p:nvSpPr>
        <p:spPr bwMode="auto">
          <a:xfrm flipV="1">
            <a:off x="4476750" y="1501166"/>
            <a:ext cx="428625" cy="21780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2" name="Line 6">
            <a:extLst>
              <a:ext uri="{FF2B5EF4-FFF2-40B4-BE49-F238E27FC236}">
                <a16:creationId xmlns:a16="http://schemas.microsoft.com/office/drawing/2014/main" id="{A49B17D3-42D6-410C-A4AB-B0C5864D3D3A}"/>
              </a:ext>
            </a:extLst>
          </p:cNvPr>
          <p:cNvSpPr>
            <a:spLocks noChangeShapeType="1"/>
          </p:cNvSpPr>
          <p:nvPr/>
        </p:nvSpPr>
        <p:spPr bwMode="auto">
          <a:xfrm flipV="1">
            <a:off x="6886356" y="3267132"/>
            <a:ext cx="428625" cy="217802"/>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8C5AAFDF-5032-4F4C-BB1D-7DEDD0D41BE4}"/>
              </a:ext>
            </a:extLst>
          </p:cNvPr>
          <p:cNvSpPr>
            <a:spLocks noGrp="1"/>
          </p:cNvSpPr>
          <p:nvPr>
            <p:ph type="sldNum" sz="quarter" idx="12"/>
          </p:nvPr>
        </p:nvSpPr>
        <p:spPr/>
        <p:txBody>
          <a:bodyPr/>
          <a:lstStyle/>
          <a:p>
            <a:fld id="{39FC74CF-8B03-5D41-97A3-DD76EB0CCB80}" type="slidenum">
              <a:rPr lang="ru-RU" smtClean="0"/>
              <a:t>36</a:t>
            </a:fld>
            <a:endParaRPr lang="ru-RU"/>
          </a:p>
        </p:txBody>
      </p:sp>
    </p:spTree>
    <p:extLst>
      <p:ext uri="{BB962C8B-B14F-4D97-AF65-F5344CB8AC3E}">
        <p14:creationId xmlns:p14="http://schemas.microsoft.com/office/powerpoint/2010/main" val="688122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F23B473-E3DC-40BC-A0FA-3A252496E7BC}"/>
              </a:ext>
            </a:extLst>
          </p:cNvPr>
          <p:cNvPicPr>
            <a:picLocks noChangeAspect="1"/>
          </p:cNvPicPr>
          <p:nvPr/>
        </p:nvPicPr>
        <p:blipFill rotWithShape="1">
          <a:blip r:embed="rId3"/>
          <a:srcRect b="55572"/>
          <a:stretch/>
        </p:blipFill>
        <p:spPr>
          <a:xfrm>
            <a:off x="807420" y="1925557"/>
            <a:ext cx="7458075" cy="1929686"/>
          </a:xfrm>
          <a:prstGeom prst="rect">
            <a:avLst/>
          </a:prstGeom>
          <a:noFill/>
          <a:ln w="9525">
            <a:solidFill>
              <a:srgbClr val="000000"/>
            </a:solidFill>
            <a:miter lim="800000"/>
            <a:headEnd/>
            <a:tailEnd/>
          </a:ln>
          <a:effectLst>
            <a:prstShdw prst="shdw17" dist="17961" dir="2700000">
              <a:srgbClr val="99CCFF">
                <a:gamma/>
                <a:shade val="60000"/>
                <a:invGamma/>
              </a:srgbClr>
            </a:prstShdw>
          </a:effectLst>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1"/>
                </a:solidFill>
                <a:latin typeface="Tahoma" panose="020B0604030504040204" pitchFamily="34" charset="0"/>
                <a:ea typeface="Tahoma" panose="020B0604030504040204" pitchFamily="34" charset="0"/>
                <a:cs typeface="Tahoma" panose="020B0604030504040204" pitchFamily="34" charset="0"/>
              </a:rPr>
              <a:t>BROWSER.PREFERENCES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7" name="Rectangle 1">
            <a:extLst>
              <a:ext uri="{FF2B5EF4-FFF2-40B4-BE49-F238E27FC236}">
                <a16:creationId xmlns:a16="http://schemas.microsoft.com/office/drawing/2014/main" id="{B740F42F-9FFC-4EFA-91EB-ACF3F119D4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a:extLst>
              <a:ext uri="{FF2B5EF4-FFF2-40B4-BE49-F238E27FC236}">
                <a16:creationId xmlns:a16="http://schemas.microsoft.com/office/drawing/2014/main" id="{F296981E-69CF-49CD-B4F4-254020E9DEB4}"/>
              </a:ext>
            </a:extLst>
          </p:cNvPr>
          <p:cNvSpPr/>
          <p:nvPr/>
        </p:nvSpPr>
        <p:spPr>
          <a:xfrm>
            <a:off x="103909" y="609911"/>
            <a:ext cx="8666136" cy="523220"/>
          </a:xfrm>
          <a:prstGeom prst="rect">
            <a:avLst/>
          </a:prstGeom>
        </p:spPr>
        <p:txBody>
          <a:bodyPr wrap="square">
            <a:spAutoFit/>
          </a:bodyPr>
          <a:lstStyle/>
          <a:p>
            <a:pPr lvl="0" algn="just" eaLnBrk="0" hangingPunct="0">
              <a:spcBef>
                <a:spcPct val="20000"/>
              </a:spcBef>
              <a:buSzPct val="130000"/>
              <a:defRPr/>
            </a:pPr>
            <a:r>
              <a:rPr kumimoji="0" lang="en-US" sz="140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BROWSER.PREFERENCES application controls the screen that is presented to the user when they log into T24.</a:t>
            </a:r>
          </a:p>
        </p:txBody>
      </p:sp>
      <p:sp>
        <p:nvSpPr>
          <p:cNvPr id="26" name="Прямоугольник 25">
            <a:extLst>
              <a:ext uri="{FF2B5EF4-FFF2-40B4-BE49-F238E27FC236}">
                <a16:creationId xmlns:a16="http://schemas.microsoft.com/office/drawing/2014/main" id="{923C75D8-3A15-4121-BECD-7F088FEBEEB7}"/>
              </a:ext>
            </a:extLst>
          </p:cNvPr>
          <p:cNvSpPr/>
          <p:nvPr/>
        </p:nvSpPr>
        <p:spPr>
          <a:xfrm>
            <a:off x="3714947" y="3484934"/>
            <a:ext cx="1075174" cy="256589"/>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1" name="Line 6">
            <a:extLst>
              <a:ext uri="{FF2B5EF4-FFF2-40B4-BE49-F238E27FC236}">
                <a16:creationId xmlns:a16="http://schemas.microsoft.com/office/drawing/2014/main" id="{B964C61B-F479-40E9-ABE1-1139C27DACBA}"/>
              </a:ext>
            </a:extLst>
          </p:cNvPr>
          <p:cNvSpPr>
            <a:spLocks noChangeShapeType="1"/>
          </p:cNvSpPr>
          <p:nvPr/>
        </p:nvSpPr>
        <p:spPr bwMode="auto">
          <a:xfrm flipH="1">
            <a:off x="3509014" y="1583704"/>
            <a:ext cx="622998" cy="523220"/>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2" name="Line 6">
            <a:extLst>
              <a:ext uri="{FF2B5EF4-FFF2-40B4-BE49-F238E27FC236}">
                <a16:creationId xmlns:a16="http://schemas.microsoft.com/office/drawing/2014/main" id="{A49B17D3-42D6-410C-A4AB-B0C5864D3D3A}"/>
              </a:ext>
            </a:extLst>
          </p:cNvPr>
          <p:cNvSpPr>
            <a:spLocks noChangeShapeType="1"/>
          </p:cNvSpPr>
          <p:nvPr/>
        </p:nvSpPr>
        <p:spPr bwMode="auto">
          <a:xfrm flipH="1" flipV="1">
            <a:off x="4704768" y="3741523"/>
            <a:ext cx="630947" cy="589191"/>
          </a:xfrm>
          <a:prstGeom prst="line">
            <a:avLst/>
          </a:prstGeom>
          <a:noFill/>
          <a:ln w="38100">
            <a:solidFill>
              <a:srgbClr val="FF6600"/>
            </a:solidFill>
            <a:round/>
            <a:headEnd/>
            <a:tailEnd type="triangle" w="lg" len="lg"/>
          </a:ln>
          <a:effectLst/>
        </p:spPr>
        <p:txBody>
          <a:bodyPr wrap="none" anchor="ctr"/>
          <a:lstStyle/>
          <a:p>
            <a:pPr algn="l" rtl="0" fontAlgn="base">
              <a:spcBef>
                <a:spcPct val="0"/>
              </a:spcBef>
              <a:spcAft>
                <a:spcPct val="0"/>
              </a:spcAft>
            </a:pPr>
            <a:endParaRPr lang="ru-RU" sz="2400" kern="1200">
              <a:solidFill>
                <a:srgbClr val="336699"/>
              </a:solidFill>
              <a:latin typeface="Times New Roman" pitchFamily="18" charset="0"/>
              <a:ea typeface="+mn-ea"/>
              <a:cs typeface="+mn-cs"/>
            </a:endParaRPr>
          </a:p>
        </p:txBody>
      </p:sp>
      <p:sp>
        <p:nvSpPr>
          <p:cNvPr id="3" name="Номер слайда 2">
            <a:extLst>
              <a:ext uri="{FF2B5EF4-FFF2-40B4-BE49-F238E27FC236}">
                <a16:creationId xmlns:a16="http://schemas.microsoft.com/office/drawing/2014/main" id="{8C5AAFDF-5032-4F4C-BB1D-7DEDD0D41BE4}"/>
              </a:ext>
            </a:extLst>
          </p:cNvPr>
          <p:cNvSpPr>
            <a:spLocks noGrp="1"/>
          </p:cNvSpPr>
          <p:nvPr>
            <p:ph type="sldNum" sz="quarter" idx="12"/>
          </p:nvPr>
        </p:nvSpPr>
        <p:spPr/>
        <p:txBody>
          <a:bodyPr/>
          <a:lstStyle/>
          <a:p>
            <a:fld id="{39FC74CF-8B03-5D41-97A3-DD76EB0CCB80}" type="slidenum">
              <a:rPr lang="ru-RU" smtClean="0"/>
              <a:t>37</a:t>
            </a:fld>
            <a:endParaRPr lang="ru-RU"/>
          </a:p>
        </p:txBody>
      </p:sp>
      <p:sp>
        <p:nvSpPr>
          <p:cNvPr id="22" name="TextBox 21">
            <a:extLst>
              <a:ext uri="{FF2B5EF4-FFF2-40B4-BE49-F238E27FC236}">
                <a16:creationId xmlns:a16="http://schemas.microsoft.com/office/drawing/2014/main" id="{444E9048-0DC6-48BD-9CBB-E083019B2948}"/>
              </a:ext>
            </a:extLst>
          </p:cNvPr>
          <p:cNvSpPr txBox="1"/>
          <p:nvPr/>
        </p:nvSpPr>
        <p:spPr>
          <a:xfrm>
            <a:off x="4030215" y="1306706"/>
            <a:ext cx="1519813" cy="276999"/>
          </a:xfrm>
          <a:prstGeom prst="rect">
            <a:avLst/>
          </a:prstGeom>
          <a:noFill/>
        </p:spPr>
        <p:txBody>
          <a:bodyPr wrap="square">
            <a:spAutoFit/>
          </a:bodyPr>
          <a:lstStyle/>
          <a:p>
            <a:pPr lvl="0" algn="just" eaLnBrk="0" hangingPunct="0">
              <a:spcBef>
                <a:spcPct val="20000"/>
              </a:spcBef>
              <a:buSzPct val="130000"/>
              <a:defRPr/>
            </a:pPr>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ID = USER</a:t>
            </a:r>
          </a:p>
        </p:txBody>
      </p:sp>
      <p:sp>
        <p:nvSpPr>
          <p:cNvPr id="23" name="Прямоугольник 22">
            <a:extLst>
              <a:ext uri="{FF2B5EF4-FFF2-40B4-BE49-F238E27FC236}">
                <a16:creationId xmlns:a16="http://schemas.microsoft.com/office/drawing/2014/main" id="{5823E453-5CEA-4828-B1DF-CB0DC8A104C6}"/>
              </a:ext>
            </a:extLst>
          </p:cNvPr>
          <p:cNvSpPr/>
          <p:nvPr/>
        </p:nvSpPr>
        <p:spPr>
          <a:xfrm>
            <a:off x="2614710" y="2004039"/>
            <a:ext cx="894303" cy="256589"/>
          </a:xfrm>
          <a:prstGeom prst="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45225770-1986-421D-A601-ABEE5BF6F710}"/>
              </a:ext>
            </a:extLst>
          </p:cNvPr>
          <p:cNvSpPr txBox="1"/>
          <p:nvPr/>
        </p:nvSpPr>
        <p:spPr>
          <a:xfrm>
            <a:off x="5335714" y="4146048"/>
            <a:ext cx="2133599" cy="461665"/>
          </a:xfrm>
          <a:prstGeom prst="rect">
            <a:avLst/>
          </a:prstGeom>
          <a:noFill/>
        </p:spPr>
        <p:txBody>
          <a:bodyPr wrap="square">
            <a:spAutoFit/>
          </a:bodyPr>
          <a:lstStyle/>
          <a:p>
            <a:r>
              <a:rPr lang="en-US" sz="1200" dirty="0">
                <a:solidFill>
                  <a:prstClr val="black"/>
                </a:solidFill>
                <a:latin typeface="Tahoma" panose="020B0604030504040204" pitchFamily="34" charset="0"/>
                <a:ea typeface="Tahoma" panose="020B0604030504040204" pitchFamily="34" charset="0"/>
                <a:cs typeface="Tahoma" panose="020B0604030504040204" pitchFamily="34" charset="0"/>
              </a:rPr>
              <a:t>Composite Screen </a:t>
            </a:r>
            <a:r>
              <a:rPr kumimoji="0" lang="en-US" sz="120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from EB.COMPOSITE.SCREEN</a:t>
            </a:r>
            <a:endParaRPr lang="ru-RU" sz="1200" dirty="0"/>
          </a:p>
        </p:txBody>
      </p:sp>
    </p:spTree>
    <p:extLst>
      <p:ext uri="{BB962C8B-B14F-4D97-AF65-F5344CB8AC3E}">
        <p14:creationId xmlns:p14="http://schemas.microsoft.com/office/powerpoint/2010/main" val="4141671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41" y="472657"/>
            <a:ext cx="1041693" cy="459611"/>
          </a:xfrm>
          <a:prstGeom prst="rect">
            <a:avLst/>
          </a:prstGeom>
        </p:spPr>
      </p:pic>
      <p:sp>
        <p:nvSpPr>
          <p:cNvPr id="2" name="Название 1"/>
          <p:cNvSpPr>
            <a:spLocks noGrp="1"/>
          </p:cNvSpPr>
          <p:nvPr>
            <p:ph type="ctrTitle"/>
          </p:nvPr>
        </p:nvSpPr>
        <p:spPr>
          <a:xfrm>
            <a:off x="211238" y="1251180"/>
            <a:ext cx="7772400" cy="1102519"/>
          </a:xfrm>
        </p:spPr>
        <p:txBody>
          <a:bodyPr>
            <a:normAutofit/>
          </a:bodyPr>
          <a:lstStyle/>
          <a:p>
            <a:pPr algn="l">
              <a:lnSpc>
                <a:spcPct val="80000"/>
              </a:lnSpc>
            </a:pPr>
            <a:r>
              <a:rPr lang="en-US" sz="3200" dirty="0">
                <a:solidFill>
                  <a:schemeClr val="bg1"/>
                </a:solidFill>
                <a:latin typeface="Tahoma"/>
                <a:cs typeface="Tahoma"/>
              </a:rPr>
              <a:t>Thank you for your time and attention!</a:t>
            </a:r>
            <a:br>
              <a:rPr lang="en-US" sz="3200" dirty="0">
                <a:solidFill>
                  <a:schemeClr val="bg1"/>
                </a:solidFill>
                <a:latin typeface="Tahoma"/>
                <a:cs typeface="Tahoma"/>
              </a:rPr>
            </a:br>
            <a:endParaRPr lang="ru-RU" sz="3200" dirty="0">
              <a:solidFill>
                <a:schemeClr val="bg1"/>
              </a:solidFill>
              <a:latin typeface="Tahoma"/>
              <a:cs typeface="Tahoma"/>
            </a:endParaRPr>
          </a:p>
        </p:txBody>
      </p:sp>
      <p:sp>
        <p:nvSpPr>
          <p:cNvPr id="9" name="Подзаголовок 2"/>
          <p:cNvSpPr>
            <a:spLocks noGrp="1"/>
          </p:cNvSpPr>
          <p:nvPr>
            <p:ph type="subTitle" idx="1"/>
          </p:nvPr>
        </p:nvSpPr>
        <p:spPr>
          <a:xfrm>
            <a:off x="527381" y="4429423"/>
            <a:ext cx="6400800" cy="387866"/>
          </a:xfrm>
        </p:spPr>
        <p:txBody>
          <a:bodyPr>
            <a:normAutofit/>
          </a:bodyPr>
          <a:lstStyle/>
          <a:p>
            <a:pPr algn="l"/>
            <a:r>
              <a:rPr lang="en-US" sz="1600" dirty="0">
                <a:solidFill>
                  <a:srgbClr val="FFFFFF"/>
                </a:solidFill>
                <a:latin typeface="Tahoma"/>
                <a:cs typeface="Tahoma"/>
              </a:rPr>
              <a:t>Minsk,</a:t>
            </a:r>
            <a:r>
              <a:rPr lang="ru-RU" sz="1600" dirty="0">
                <a:solidFill>
                  <a:srgbClr val="FFFFFF"/>
                </a:solidFill>
                <a:latin typeface="Tahoma"/>
                <a:cs typeface="Tahoma"/>
              </a:rPr>
              <a:t> 20</a:t>
            </a:r>
            <a:r>
              <a:rPr lang="en-US" sz="1600" dirty="0">
                <a:solidFill>
                  <a:srgbClr val="FFFFFF"/>
                </a:solidFill>
                <a:latin typeface="Tahoma"/>
                <a:cs typeface="Tahoma"/>
              </a:rPr>
              <a:t>21</a:t>
            </a:r>
            <a:endParaRPr lang="ru-RU" sz="1600" dirty="0">
              <a:solidFill>
                <a:srgbClr val="FFFFFF"/>
              </a:solidFill>
              <a:latin typeface="Tahoma"/>
              <a:cs typeface="Tahoma"/>
            </a:endParaRPr>
          </a:p>
        </p:txBody>
      </p:sp>
      <p:sp>
        <p:nvSpPr>
          <p:cNvPr id="8" name="Прямоугольник 2"/>
          <p:cNvSpPr>
            <a:spLocks noChangeArrowheads="1"/>
          </p:cNvSpPr>
          <p:nvPr/>
        </p:nvSpPr>
        <p:spPr bwMode="auto">
          <a:xfrm>
            <a:off x="526883" y="2135511"/>
            <a:ext cx="3325091" cy="193899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FORANX</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LLC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Legal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35A, Ponomarenko str., 201 office, Minsk, 220015</a:t>
            </a:r>
            <a:r>
              <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Belarus</a:t>
            </a:r>
            <a:endParaRPr kumimoji="0" lang="ru-RU"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Tel.:+ 375 17 202 76 78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+ 375 17 202 76 79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Fax: + 375 17 362 34 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Web-site: </a:t>
            </a:r>
            <a:r>
              <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www.foranx.by</a:t>
            </a: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latin typeface="Tahoma"/>
              <a:ea typeface="+mn-ea"/>
              <a:cs typeface="Tahoma"/>
            </a:endParaRPr>
          </a:p>
        </p:txBody>
      </p:sp>
    </p:spTree>
    <p:extLst>
      <p:ext uri="{BB962C8B-B14F-4D97-AF65-F5344CB8AC3E}">
        <p14:creationId xmlns:p14="http://schemas.microsoft.com/office/powerpoint/2010/main" val="129328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Basic Tables of SMS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648585" y="1137802"/>
            <a:ext cx="6804837" cy="3339376"/>
          </a:xfrm>
          <a:prstGeom prst="rect">
            <a:avLst/>
          </a:prstGeom>
        </p:spPr>
        <p:txBody>
          <a:bodyPr wrap="square">
            <a:spAutoFit/>
          </a:bodyPr>
          <a:lstStyle/>
          <a:p>
            <a:pPr algn="just">
              <a:spcAft>
                <a:spcPts val="600"/>
              </a:spcAft>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F4220879-D1C3-4944-80E3-A9AA24099BB0}"/>
              </a:ext>
            </a:extLst>
          </p:cNvPr>
          <p:cNvPicPr>
            <a:picLocks noChangeAspect="1"/>
          </p:cNvPicPr>
          <p:nvPr/>
        </p:nvPicPr>
        <p:blipFill>
          <a:blip r:embed="rId8"/>
          <a:stretch>
            <a:fillRect/>
          </a:stretch>
        </p:blipFill>
        <p:spPr>
          <a:xfrm>
            <a:off x="1364464" y="606609"/>
            <a:ext cx="6270994" cy="4214019"/>
          </a:xfrm>
          <a:prstGeom prst="rect">
            <a:avLst/>
          </a:prstGeom>
        </p:spPr>
      </p:pic>
      <p:sp>
        <p:nvSpPr>
          <p:cNvPr id="6" name="Номер слайда 5">
            <a:extLst>
              <a:ext uri="{FF2B5EF4-FFF2-40B4-BE49-F238E27FC236}">
                <a16:creationId xmlns:a16="http://schemas.microsoft.com/office/drawing/2014/main" id="{2D714F4A-511D-47B0-A343-E999336F30B3}"/>
              </a:ext>
            </a:extLst>
          </p:cNvPr>
          <p:cNvSpPr>
            <a:spLocks noGrp="1"/>
          </p:cNvSpPr>
          <p:nvPr>
            <p:ph type="sldNum" sz="quarter" idx="12"/>
          </p:nvPr>
        </p:nvSpPr>
        <p:spPr/>
        <p:txBody>
          <a:bodyPr/>
          <a:lstStyle/>
          <a:p>
            <a:fld id="{39FC74CF-8B03-5D41-97A3-DD76EB0CCB80}" type="slidenum">
              <a:rPr lang="ru-RU" smtClean="0"/>
              <a:t>4</a:t>
            </a:fld>
            <a:endParaRPr lang="ru-RU"/>
          </a:p>
        </p:txBody>
      </p:sp>
    </p:spTree>
    <p:extLst>
      <p:ext uri="{BB962C8B-B14F-4D97-AF65-F5344CB8AC3E}">
        <p14:creationId xmlns:p14="http://schemas.microsoft.com/office/powerpoint/2010/main" val="106611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Types of System USERS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pic>
        <p:nvPicPr>
          <p:cNvPr id="4" name="Рисунок 3">
            <a:extLst>
              <a:ext uri="{FF2B5EF4-FFF2-40B4-BE49-F238E27FC236}">
                <a16:creationId xmlns:a16="http://schemas.microsoft.com/office/drawing/2014/main" id="{E0B45B8A-E043-4111-A475-030D0BF260BF}"/>
              </a:ext>
            </a:extLst>
          </p:cNvPr>
          <p:cNvPicPr>
            <a:picLocks noChangeAspect="1"/>
          </p:cNvPicPr>
          <p:nvPr/>
        </p:nvPicPr>
        <p:blipFill>
          <a:blip r:embed="rId7"/>
          <a:stretch>
            <a:fillRect/>
          </a:stretch>
        </p:blipFill>
        <p:spPr>
          <a:xfrm>
            <a:off x="930591" y="598753"/>
            <a:ext cx="6585223" cy="4168510"/>
          </a:xfrm>
          <a:prstGeom prst="rect">
            <a:avLst/>
          </a:prstGeom>
        </p:spPr>
      </p:pic>
      <p:sp>
        <p:nvSpPr>
          <p:cNvPr id="3" name="Номер слайда 2">
            <a:extLst>
              <a:ext uri="{FF2B5EF4-FFF2-40B4-BE49-F238E27FC236}">
                <a16:creationId xmlns:a16="http://schemas.microsoft.com/office/drawing/2014/main" id="{4E36A985-AD56-4CDD-B5DC-3031D4D8E617}"/>
              </a:ext>
            </a:extLst>
          </p:cNvPr>
          <p:cNvSpPr>
            <a:spLocks noGrp="1"/>
          </p:cNvSpPr>
          <p:nvPr>
            <p:ph type="sldNum" sz="quarter" idx="12"/>
          </p:nvPr>
        </p:nvSpPr>
        <p:spPr/>
        <p:txBody>
          <a:bodyPr/>
          <a:lstStyle/>
          <a:p>
            <a:fld id="{39FC74CF-8B03-5D41-97A3-DD76EB0CCB80}" type="slidenum">
              <a:rPr lang="ru-RU" smtClean="0"/>
              <a:t>5</a:t>
            </a:fld>
            <a:endParaRPr lang="ru-RU"/>
          </a:p>
        </p:txBody>
      </p:sp>
    </p:spTree>
    <p:extLst>
      <p:ext uri="{BB962C8B-B14F-4D97-AF65-F5344CB8AC3E}">
        <p14:creationId xmlns:p14="http://schemas.microsoft.com/office/powerpoint/2010/main" val="3167162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73523EDC-718C-484C-BC8F-B97A7936423C}"/>
              </a:ext>
            </a:extLst>
          </p:cNvPr>
          <p:cNvPicPr>
            <a:picLocks noChangeAspect="1"/>
          </p:cNvPicPr>
          <p:nvPr/>
        </p:nvPicPr>
        <p:blipFill>
          <a:blip r:embed="rId3"/>
          <a:stretch>
            <a:fillRect/>
          </a:stretch>
        </p:blipFill>
        <p:spPr>
          <a:xfrm>
            <a:off x="2522393" y="1656063"/>
            <a:ext cx="3234940" cy="3111199"/>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Our first encounter with SMS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629472" y="819424"/>
            <a:ext cx="6804837" cy="2369880"/>
          </a:xfrm>
          <a:prstGeom prst="rect">
            <a:avLst/>
          </a:prstGeom>
        </p:spPr>
        <p:txBody>
          <a:bodyPr wrap="square">
            <a:spAutoFit/>
          </a:bodyPr>
          <a:lstStyle/>
          <a:p>
            <a:pPr algn="just">
              <a:spcAft>
                <a:spcPts val="600"/>
              </a:spcAft>
              <a:buBlip>
                <a:blip r:embed="rId8"/>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To log into T24, a user needs to supply a sign on name and password</a:t>
            </a:r>
          </a:p>
          <a:p>
            <a:pPr algn="just">
              <a:spcAft>
                <a:spcPts val="600"/>
              </a:spcAft>
              <a:buBlip>
                <a:blip r:embed="rId8"/>
              </a:buBlip>
            </a:pPr>
            <a:r>
              <a:rPr lang="fr-FR"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P</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assword is masked when typed</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Oval 6">
            <a:extLst>
              <a:ext uri="{FF2B5EF4-FFF2-40B4-BE49-F238E27FC236}">
                <a16:creationId xmlns:a16="http://schemas.microsoft.com/office/drawing/2014/main" id="{FCF8F023-6AA2-47DC-8B3F-69748512165C}"/>
              </a:ext>
            </a:extLst>
          </p:cNvPr>
          <p:cNvSpPr/>
          <p:nvPr/>
        </p:nvSpPr>
        <p:spPr>
          <a:xfrm>
            <a:off x="2142525" y="3212844"/>
            <a:ext cx="2504981" cy="402829"/>
          </a:xfrm>
          <a:prstGeom prst="ellipse">
            <a:avLst/>
          </a:prstGeom>
          <a:noFill/>
          <a:ln w="25400" cap="flat" cmpd="sng" algn="ctr">
            <a:solidFill>
              <a:srgbClr val="FF33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 name="Номер слайда 2">
            <a:extLst>
              <a:ext uri="{FF2B5EF4-FFF2-40B4-BE49-F238E27FC236}">
                <a16:creationId xmlns:a16="http://schemas.microsoft.com/office/drawing/2014/main" id="{3CAA53C8-D873-4121-B305-31E6DE59E3E1}"/>
              </a:ext>
            </a:extLst>
          </p:cNvPr>
          <p:cNvSpPr>
            <a:spLocks noGrp="1"/>
          </p:cNvSpPr>
          <p:nvPr>
            <p:ph type="sldNum" sz="quarter" idx="12"/>
          </p:nvPr>
        </p:nvSpPr>
        <p:spPr/>
        <p:txBody>
          <a:bodyPr/>
          <a:lstStyle/>
          <a:p>
            <a:fld id="{39FC74CF-8B03-5D41-97A3-DD76EB0CCB80}" type="slidenum">
              <a:rPr lang="ru-RU" smtClean="0"/>
              <a:t>6</a:t>
            </a:fld>
            <a:endParaRPr lang="ru-RU"/>
          </a:p>
        </p:txBody>
      </p:sp>
    </p:spTree>
    <p:extLst>
      <p:ext uri="{BB962C8B-B14F-4D97-AF65-F5344CB8AC3E}">
        <p14:creationId xmlns:p14="http://schemas.microsoft.com/office/powerpoint/2010/main" val="3543064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61CFC34A-C569-4E51-B66D-5ACA5B8F2419}"/>
              </a:ext>
            </a:extLst>
          </p:cNvPr>
          <p:cNvPicPr>
            <a:picLocks noChangeAspect="1"/>
          </p:cNvPicPr>
          <p:nvPr/>
        </p:nvPicPr>
        <p:blipFill>
          <a:blip r:embed="rId3"/>
          <a:stretch>
            <a:fillRect/>
          </a:stretch>
        </p:blipFill>
        <p:spPr>
          <a:xfrm>
            <a:off x="5204137" y="675777"/>
            <a:ext cx="3514725" cy="4095750"/>
          </a:xfrm>
          <a:prstGeom prst="rect">
            <a:avLst/>
          </a:prstGeom>
        </p:spPr>
      </p:pic>
      <p:pic>
        <p:nvPicPr>
          <p:cNvPr id="10"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Password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Characteristics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425138" y="825306"/>
            <a:ext cx="4344017" cy="4154984"/>
          </a:xfrm>
          <a:prstGeom prst="rect">
            <a:avLst/>
          </a:prstGeom>
        </p:spPr>
        <p:txBody>
          <a:bodyPr wrap="square">
            <a:spAutoFit/>
          </a:bodyPr>
          <a:lstStyle/>
          <a:p>
            <a:pPr algn="just">
              <a:spcAft>
                <a:spcPts val="600"/>
              </a:spcAft>
              <a:buBlip>
                <a:blip r:embed="rId8"/>
              </a:buBlip>
            </a:pPr>
            <a:r>
              <a:rPr kumimoji="0" lang="ru-RU" alt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No more than two repeat characters</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Last three passwords cannot be used</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At first sign on, Temenos T24 will ask for Password to be input twice</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lgn="just">
              <a:spcAft>
                <a:spcPts val="600"/>
              </a:spcAft>
              <a:buBlip>
                <a:blip r:embed="rId8"/>
              </a:buBlip>
            </a:pPr>
            <a:r>
              <a:rPr kumimoji="0" lang="en-GB"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Minimum of six characters and a maximum of 16</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fr-FR"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457200" rtl="0" eaLnBrk="1" fontAlgn="auto" latinLnBrk="0" hangingPunct="1">
              <a:lnSpc>
                <a:spcPct val="100000"/>
              </a:lnSpc>
              <a:spcBef>
                <a:spcPts val="0"/>
              </a:spcBef>
              <a:spcAft>
                <a:spcPts val="600"/>
              </a:spcAft>
              <a:buClrTx/>
              <a:buSzTx/>
              <a:buFontTx/>
              <a:buBlip>
                <a:blip r:embed="rId8"/>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 Box 5">
            <a:extLst>
              <a:ext uri="{FF2B5EF4-FFF2-40B4-BE49-F238E27FC236}">
                <a16:creationId xmlns:a16="http://schemas.microsoft.com/office/drawing/2014/main" id="{3648A529-948D-4D6A-A5D2-F7C4DBFED243}"/>
              </a:ext>
            </a:extLst>
          </p:cNvPr>
          <p:cNvSpPr txBox="1">
            <a:spLocks noChangeArrowheads="1"/>
          </p:cNvSpPr>
          <p:nvPr/>
        </p:nvSpPr>
        <p:spPr bwMode="auto">
          <a:xfrm>
            <a:off x="2970685" y="3883259"/>
            <a:ext cx="2141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First Sign On By User </a:t>
            </a:r>
          </a:p>
        </p:txBody>
      </p:sp>
      <p:sp>
        <p:nvSpPr>
          <p:cNvPr id="3" name="Номер слайда 2">
            <a:extLst>
              <a:ext uri="{FF2B5EF4-FFF2-40B4-BE49-F238E27FC236}">
                <a16:creationId xmlns:a16="http://schemas.microsoft.com/office/drawing/2014/main" id="{A4B5480A-A1CF-4BA0-903C-FB362C1CF46F}"/>
              </a:ext>
            </a:extLst>
          </p:cNvPr>
          <p:cNvSpPr>
            <a:spLocks noGrp="1"/>
          </p:cNvSpPr>
          <p:nvPr>
            <p:ph type="sldNum" sz="quarter" idx="12"/>
          </p:nvPr>
        </p:nvSpPr>
        <p:spPr/>
        <p:txBody>
          <a:bodyPr/>
          <a:lstStyle/>
          <a:p>
            <a:fld id="{39FC74CF-8B03-5D41-97A3-DD76EB0CCB80}" type="slidenum">
              <a:rPr lang="ru-RU" smtClean="0"/>
              <a:t>7</a:t>
            </a:fld>
            <a:endParaRPr lang="ru-RU"/>
          </a:p>
        </p:txBody>
      </p:sp>
    </p:spTree>
    <p:extLst>
      <p:ext uri="{BB962C8B-B14F-4D97-AF65-F5344CB8AC3E}">
        <p14:creationId xmlns:p14="http://schemas.microsoft.com/office/powerpoint/2010/main" val="153110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SPF</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sp>
        <p:nvSpPr>
          <p:cNvPr id="4" name="Прямоугольник 3">
            <a:extLst>
              <a:ext uri="{FF2B5EF4-FFF2-40B4-BE49-F238E27FC236}">
                <a16:creationId xmlns:a16="http://schemas.microsoft.com/office/drawing/2014/main" id="{80A80B0B-6148-4DF0-B1C1-4C319397582E}"/>
              </a:ext>
            </a:extLst>
          </p:cNvPr>
          <p:cNvSpPr/>
          <p:nvPr/>
        </p:nvSpPr>
        <p:spPr>
          <a:xfrm>
            <a:off x="278258" y="1454332"/>
            <a:ext cx="7974419" cy="3447098"/>
          </a:xfrm>
          <a:prstGeom prst="rect">
            <a:avLst/>
          </a:prstGeom>
        </p:spPr>
        <p:txBody>
          <a:bodyPr wrap="square">
            <a:spAutoFit/>
          </a:bodyPr>
          <a:lstStyle/>
          <a:p>
            <a:pPr algn="just">
              <a:spcAft>
                <a:spcPts val="600"/>
              </a:spcAft>
              <a:buBlip>
                <a:blip r:embed="rId7"/>
              </a:buBlip>
            </a:pPr>
            <a:r>
              <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SPF</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stands for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SYSTEM PARAMETER FILE</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This </a:t>
            </a:r>
            <a:r>
              <a:rPr lang="en-GB"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table</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holds the installation specific details</a:t>
            </a:r>
          </a:p>
          <a:p>
            <a:pPr algn="just">
              <a:spcAft>
                <a:spcPts val="600"/>
              </a:spcAft>
              <a:buBlip>
                <a:blip r:embed="rId7"/>
              </a:buBlip>
            </a:pP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It contains one record with ID as SYSTEM</a:t>
            </a: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defRPr/>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We know that company specific settings are done using the COMPANY table. What if we want to set some parameters that are system wide, common to all companies in T24?</a:t>
            </a:r>
            <a:endParaRPr lang="ru-RU"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0" algn="just">
              <a:spcAft>
                <a:spcPts val="600"/>
              </a:spcAft>
            </a:pPr>
            <a:r>
              <a:rPr lang="en-US" alt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Such settings are done in </a:t>
            </a:r>
            <a:r>
              <a:rPr lang="en-US" alt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SPF</a:t>
            </a:r>
          </a:p>
          <a:p>
            <a:pPr marL="0" marR="0" lvl="0" indent="0" algn="just" defTabSz="457200" rtl="0" eaLnBrk="1" fontAlgn="auto" latinLnBrk="0" hangingPunct="1">
              <a:lnSpc>
                <a:spcPct val="100000"/>
              </a:lnSpc>
              <a:spcBef>
                <a:spcPts val="0"/>
              </a:spcBef>
              <a:spcAft>
                <a:spcPts val="600"/>
              </a:spcAft>
              <a:buClrTx/>
              <a:buSzTx/>
              <a:buFontTx/>
              <a:buBlip>
                <a:blip r:embed="rId7"/>
              </a:buBlip>
              <a:tabLst/>
              <a:defRPr/>
            </a:pPr>
            <a:endParaRPr kumimoji="0" lang="ru-RU"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1" name="Group 4">
            <a:extLst>
              <a:ext uri="{FF2B5EF4-FFF2-40B4-BE49-F238E27FC236}">
                <a16:creationId xmlns:a16="http://schemas.microsoft.com/office/drawing/2014/main" id="{EF931593-C7DB-4B26-AE73-B9912726F8FC}"/>
              </a:ext>
            </a:extLst>
          </p:cNvPr>
          <p:cNvGrpSpPr>
            <a:grpSpLocks/>
          </p:cNvGrpSpPr>
          <p:nvPr/>
        </p:nvGrpSpPr>
        <p:grpSpPr bwMode="auto">
          <a:xfrm>
            <a:off x="103910" y="623827"/>
            <a:ext cx="1023142" cy="703838"/>
            <a:chOff x="-214346" y="1285860"/>
            <a:chExt cx="1438998" cy="900176"/>
          </a:xfrm>
        </p:grpSpPr>
        <p:pic>
          <p:nvPicPr>
            <p:cNvPr id="12" name="Picture 5">
              <a:extLst>
                <a:ext uri="{FF2B5EF4-FFF2-40B4-BE49-F238E27FC236}">
                  <a16:creationId xmlns:a16="http://schemas.microsoft.com/office/drawing/2014/main" id="{621C8E5A-F49D-437D-8479-9BFC849EF2B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282" y="1285860"/>
              <a:ext cx="426723"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a:extLst>
                <a:ext uri="{FF2B5EF4-FFF2-40B4-BE49-F238E27FC236}">
                  <a16:creationId xmlns:a16="http://schemas.microsoft.com/office/drawing/2014/main" id="{D9A9FF55-5C26-4DD7-8565-9F26788B37D8}"/>
                </a:ext>
              </a:extLst>
            </p:cNvPr>
            <p:cNvSpPr/>
            <p:nvPr/>
          </p:nvSpPr>
          <p:spPr>
            <a:xfrm>
              <a:off x="-214346" y="1785926"/>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000" b="1" dirty="0">
                  <a:ln w="11430"/>
                  <a:solidFill>
                    <a:schemeClr val="tx2"/>
                  </a:solidFill>
                  <a:effectLst>
                    <a:outerShdw blurRad="50800" dist="39000" dir="5460000" algn="tl">
                      <a:srgbClr val="000000">
                        <a:alpha val="38000"/>
                      </a:srgbClr>
                    </a:outerShdw>
                  </a:effectLst>
                  <a:cs typeface="+mn-cs"/>
                </a:rPr>
                <a:t>What?</a:t>
              </a:r>
            </a:p>
          </p:txBody>
        </p:sp>
      </p:grpSp>
      <p:grpSp>
        <p:nvGrpSpPr>
          <p:cNvPr id="16" name="Group 7">
            <a:extLst>
              <a:ext uri="{FF2B5EF4-FFF2-40B4-BE49-F238E27FC236}">
                <a16:creationId xmlns:a16="http://schemas.microsoft.com/office/drawing/2014/main" id="{F4421E80-8FE8-4BC4-9AA8-C9E410DBB369}"/>
              </a:ext>
            </a:extLst>
          </p:cNvPr>
          <p:cNvGrpSpPr>
            <a:grpSpLocks/>
          </p:cNvGrpSpPr>
          <p:nvPr/>
        </p:nvGrpSpPr>
        <p:grpSpPr bwMode="auto">
          <a:xfrm>
            <a:off x="66689" y="2571750"/>
            <a:ext cx="1442993" cy="782039"/>
            <a:chOff x="-224584" y="4143380"/>
            <a:chExt cx="1438998" cy="828738"/>
          </a:xfrm>
        </p:grpSpPr>
        <p:pic>
          <p:nvPicPr>
            <p:cNvPr id="17" name="Picture 3">
              <a:extLst>
                <a:ext uri="{FF2B5EF4-FFF2-40B4-BE49-F238E27FC236}">
                  <a16:creationId xmlns:a16="http://schemas.microsoft.com/office/drawing/2014/main" id="{62780CD8-3F91-481E-924D-C9623C5B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4143380"/>
              <a:ext cx="425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9">
              <a:extLst>
                <a:ext uri="{FF2B5EF4-FFF2-40B4-BE49-F238E27FC236}">
                  <a16:creationId xmlns:a16="http://schemas.microsoft.com/office/drawing/2014/main" id="{83FE6900-7DA4-4F9A-B46A-8FBD3F1F3796}"/>
                </a:ext>
              </a:extLst>
            </p:cNvPr>
            <p:cNvSpPr/>
            <p:nvPr/>
          </p:nvSpPr>
          <p:spPr>
            <a:xfrm>
              <a:off x="-224584" y="4572008"/>
              <a:ext cx="1438998" cy="40011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000" b="1" dirty="0">
                  <a:ln w="11430"/>
                  <a:solidFill>
                    <a:schemeClr val="tx2"/>
                  </a:solidFill>
                  <a:effectLst>
                    <a:outerShdw blurRad="50800" dist="39000" dir="5460000" algn="tl">
                      <a:srgbClr val="000000">
                        <a:alpha val="38000"/>
                      </a:srgbClr>
                    </a:outerShdw>
                  </a:effectLst>
                </a:rPr>
                <a:t>Why?</a:t>
              </a:r>
            </a:p>
          </p:txBody>
        </p:sp>
      </p:grpSp>
      <p:sp>
        <p:nvSpPr>
          <p:cNvPr id="3" name="Номер слайда 2">
            <a:extLst>
              <a:ext uri="{FF2B5EF4-FFF2-40B4-BE49-F238E27FC236}">
                <a16:creationId xmlns:a16="http://schemas.microsoft.com/office/drawing/2014/main" id="{8A1DDEFF-446F-4EEC-9D94-335DA412E63B}"/>
              </a:ext>
            </a:extLst>
          </p:cNvPr>
          <p:cNvSpPr>
            <a:spLocks noGrp="1"/>
          </p:cNvSpPr>
          <p:nvPr>
            <p:ph type="sldNum" sz="quarter" idx="12"/>
          </p:nvPr>
        </p:nvSpPr>
        <p:spPr/>
        <p:txBody>
          <a:bodyPr/>
          <a:lstStyle/>
          <a:p>
            <a:fld id="{39FC74CF-8B03-5D41-97A3-DD76EB0CCB80}" type="slidenum">
              <a:rPr lang="ru-RU" smtClean="0"/>
              <a:t>8</a:t>
            </a:fld>
            <a:endParaRPr lang="ru-RU"/>
          </a:p>
        </p:txBody>
      </p:sp>
    </p:spTree>
    <p:extLst>
      <p:ext uri="{BB962C8B-B14F-4D97-AF65-F5344CB8AC3E}">
        <p14:creationId xmlns:p14="http://schemas.microsoft.com/office/powerpoint/2010/main" val="30431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01"/>
            <a:ext cx="8530938" cy="554793"/>
          </a:xfrm>
          <a:prstGeom prst="rect">
            <a:avLst/>
          </a:prstGeom>
        </p:spPr>
      </p:pic>
      <p:sp>
        <p:nvSpPr>
          <p:cNvPr id="2" name="Название 1"/>
          <p:cNvSpPr>
            <a:spLocks noGrp="1"/>
          </p:cNvSpPr>
          <p:nvPr>
            <p:ph type="title"/>
          </p:nvPr>
        </p:nvSpPr>
        <p:spPr>
          <a:xfrm>
            <a:off x="-1" y="43960"/>
            <a:ext cx="8686801" cy="461738"/>
          </a:xfrm>
        </p:spPr>
        <p:txBody>
          <a:bodyPr>
            <a:normAutofit/>
          </a:bodyPr>
          <a:lstStyle/>
          <a:p>
            <a:pPr algn="l"/>
            <a:r>
              <a:rPr lang="ru-RU" sz="18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SPF – Password Characteristics and other features</a:t>
            </a:r>
            <a:endParaRPr lang="ru-RU"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9" name="Изображение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069" y="214039"/>
            <a:ext cx="740976" cy="326930"/>
          </a:xfrm>
          <a:prstGeom prst="rect">
            <a:avLst/>
          </a:prstGeom>
        </p:spPr>
      </p:pic>
      <p:pic>
        <p:nvPicPr>
          <p:cNvPr id="19" name="Изображение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873" y="3290308"/>
            <a:ext cx="1623971" cy="18630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767262"/>
            <a:ext cx="1260555" cy="307749"/>
          </a:xfrm>
          <a:prstGeom prst="rect">
            <a:avLst/>
          </a:prstGeom>
        </p:spPr>
      </p:pic>
      <p:graphicFrame>
        <p:nvGraphicFramePr>
          <p:cNvPr id="11" name="Table 9">
            <a:extLst>
              <a:ext uri="{FF2B5EF4-FFF2-40B4-BE49-F238E27FC236}">
                <a16:creationId xmlns:a16="http://schemas.microsoft.com/office/drawing/2014/main" id="{CE2E4C4F-EDE0-40A5-B816-B88BD3A3B3ED}"/>
              </a:ext>
            </a:extLst>
          </p:cNvPr>
          <p:cNvGraphicFramePr>
            <a:graphicFrameLocks noGrp="1"/>
          </p:cNvGraphicFramePr>
          <p:nvPr>
            <p:extLst>
              <p:ext uri="{D42A27DB-BD31-4B8C-83A1-F6EECF244321}">
                <p14:modId xmlns:p14="http://schemas.microsoft.com/office/powerpoint/2010/main" val="2002419244"/>
              </p:ext>
            </p:extLst>
          </p:nvPr>
        </p:nvGraphicFramePr>
        <p:xfrm>
          <a:off x="314989" y="699727"/>
          <a:ext cx="6596174" cy="2436083"/>
        </p:xfrm>
        <a:graphic>
          <a:graphicData uri="http://schemas.openxmlformats.org/drawingml/2006/table">
            <a:tbl>
              <a:tblPr firstRow="1" bandRow="1">
                <a:tableStyleId>{5C22544A-7EE6-4342-B048-85BDC9FD1C3A}</a:tableStyleId>
              </a:tblPr>
              <a:tblGrid>
                <a:gridCol w="3376613">
                  <a:extLst>
                    <a:ext uri="{9D8B030D-6E8A-4147-A177-3AD203B41FA5}">
                      <a16:colId xmlns:a16="http://schemas.microsoft.com/office/drawing/2014/main" val="20000"/>
                    </a:ext>
                  </a:extLst>
                </a:gridCol>
                <a:gridCol w="3219561">
                  <a:extLst>
                    <a:ext uri="{9D8B030D-6E8A-4147-A177-3AD203B41FA5}">
                      <a16:colId xmlns:a16="http://schemas.microsoft.com/office/drawing/2014/main" val="20001"/>
                    </a:ext>
                  </a:extLst>
                </a:gridCol>
              </a:tblGrid>
              <a:tr h="288883">
                <a:tc>
                  <a:txBody>
                    <a:bodyPr/>
                    <a:lstStyle/>
                    <a:p>
                      <a:r>
                        <a:rPr lang="en-US" sz="1600" dirty="0">
                          <a:solidFill>
                            <a:schemeClr val="tx1"/>
                          </a:solidFill>
                        </a:rPr>
                        <a:t>Field in SPF </a:t>
                      </a:r>
                      <a:endParaRPr lang="en-GB" sz="1600" dirty="0">
                        <a:solidFill>
                          <a:schemeClr val="tx1"/>
                        </a:solidFill>
                      </a:endParaRPr>
                    </a:p>
                  </a:txBody>
                  <a:tcPr marL="91439" marR="91439" marT="45709" marB="45709"/>
                </a:tc>
                <a:tc>
                  <a:txBody>
                    <a:bodyPr/>
                    <a:lstStyle/>
                    <a:p>
                      <a:r>
                        <a:rPr lang="en-US" sz="1600" dirty="0">
                          <a:solidFill>
                            <a:schemeClr val="tx1"/>
                          </a:solidFill>
                        </a:rPr>
                        <a:t>What</a:t>
                      </a:r>
                      <a:r>
                        <a:rPr lang="en-US" sz="1600" baseline="0" dirty="0">
                          <a:solidFill>
                            <a:schemeClr val="tx1"/>
                          </a:solidFill>
                        </a:rPr>
                        <a:t> do we set?</a:t>
                      </a:r>
                      <a:endParaRPr lang="en-GB" sz="1600" dirty="0">
                        <a:solidFill>
                          <a:schemeClr val="tx1"/>
                        </a:solidFill>
                      </a:endParaRPr>
                    </a:p>
                  </a:txBody>
                  <a:tcPr marL="91439" marR="91439" marT="45709" marB="45709"/>
                </a:tc>
                <a:extLst>
                  <a:ext uri="{0D108BD9-81ED-4DB2-BD59-A6C34878D82A}">
                    <a16:rowId xmlns:a16="http://schemas.microsoft.com/office/drawing/2014/main" val="10000"/>
                  </a:ext>
                </a:extLst>
              </a:tr>
              <a:tr h="36357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PWD.REPITITION</a:t>
                      </a:r>
                      <a:endParaRPr lang="en-GB" sz="1400" kern="1200" noProof="0" dirty="0">
                        <a:solidFill>
                          <a:schemeClr val="tx1"/>
                        </a:solidFill>
                        <a:latin typeface="+mn-lt"/>
                        <a:ea typeface="+mn-ea"/>
                        <a:cs typeface="+mn-cs"/>
                      </a:endParaRPr>
                    </a:p>
                  </a:txBody>
                  <a:tcPr marL="91439" marR="91439" marT="45709" marB="45709"/>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The default or minimum is three</a:t>
                      </a:r>
                      <a:endParaRPr lang="en-GB" sz="1400" kern="1200" noProof="0" dirty="0">
                        <a:solidFill>
                          <a:schemeClr val="tx1"/>
                        </a:solidFill>
                        <a:latin typeface="+mn-lt"/>
                        <a:ea typeface="+mn-ea"/>
                        <a:cs typeface="+mn-cs"/>
                      </a:endParaRPr>
                    </a:p>
                  </a:txBody>
                  <a:tcPr marL="91439" marR="91439" marT="45709" marB="45709"/>
                </a:tc>
                <a:extLst>
                  <a:ext uri="{0D108BD9-81ED-4DB2-BD59-A6C34878D82A}">
                    <a16:rowId xmlns:a16="http://schemas.microsoft.com/office/drawing/2014/main" val="10001"/>
                  </a:ext>
                </a:extLst>
              </a:tr>
              <a:tr h="44646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PASS.MIN.LENGTH </a:t>
                      </a:r>
                      <a:endParaRPr lang="en-US" sz="1400" kern="1200" noProof="0" dirty="0">
                        <a:solidFill>
                          <a:schemeClr val="tx1"/>
                        </a:solidFill>
                        <a:latin typeface="+mn-lt"/>
                        <a:ea typeface="+mn-ea"/>
                        <a:cs typeface="+mn-cs"/>
                      </a:endParaRPr>
                    </a:p>
                  </a:txBody>
                  <a:tcPr marL="91439" marR="91439" marT="45709" marB="45709"/>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Default minimum length of the password is 6 characters</a:t>
                      </a:r>
                      <a:endParaRPr lang="en-GB" sz="1400" kern="1200" noProof="0" dirty="0">
                        <a:solidFill>
                          <a:schemeClr val="tx1"/>
                        </a:solidFill>
                        <a:latin typeface="+mn-lt"/>
                        <a:ea typeface="+mn-ea"/>
                        <a:cs typeface="+mn-cs"/>
                      </a:endParaRPr>
                    </a:p>
                  </a:txBody>
                  <a:tcPr marL="91439" marR="91439" marT="45709" marB="45709"/>
                </a:tc>
                <a:extLst>
                  <a:ext uri="{0D108BD9-81ED-4DB2-BD59-A6C34878D82A}">
                    <a16:rowId xmlns:a16="http://schemas.microsoft.com/office/drawing/2014/main" val="10002"/>
                  </a:ext>
                </a:extLst>
              </a:tr>
              <a:tr h="26261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PASS.UPPER.ALPHA</a:t>
                      </a:r>
                      <a:endParaRPr lang="en-GB" sz="1400" dirty="0">
                        <a:solidFill>
                          <a:schemeClr val="tx1"/>
                        </a:solidFill>
                      </a:endParaRPr>
                    </a:p>
                  </a:txBody>
                  <a:tcPr marL="91439" marR="91439" marT="45709" marB="45709"/>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No of upper-case alphabets</a:t>
                      </a:r>
                      <a:endParaRPr lang="en-GB" sz="1400" kern="1200" noProof="0" dirty="0">
                        <a:solidFill>
                          <a:schemeClr val="tx1"/>
                        </a:solidFill>
                        <a:latin typeface="+mn-lt"/>
                        <a:ea typeface="+mn-ea"/>
                        <a:cs typeface="+mn-cs"/>
                      </a:endParaRPr>
                    </a:p>
                  </a:txBody>
                  <a:tcPr marL="91439" marR="91439" marT="45709" marB="45709"/>
                </a:tc>
                <a:extLst>
                  <a:ext uri="{0D108BD9-81ED-4DB2-BD59-A6C34878D82A}">
                    <a16:rowId xmlns:a16="http://schemas.microsoft.com/office/drawing/2014/main" val="10003"/>
                  </a:ext>
                </a:extLst>
              </a:tr>
              <a:tr h="26261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PASS.LOWER.ALPHA</a:t>
                      </a:r>
                      <a:endParaRPr lang="en-GB" sz="1400" kern="1200" noProof="0" dirty="0">
                        <a:solidFill>
                          <a:schemeClr val="tx1"/>
                        </a:solidFill>
                        <a:latin typeface="+mn-lt"/>
                        <a:ea typeface="+mn-ea"/>
                        <a:cs typeface="+mn-cs"/>
                      </a:endParaRPr>
                    </a:p>
                  </a:txBody>
                  <a:tcPr marL="91439" marR="91439" marT="45709" marB="45709"/>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No of lower-case alphabets</a:t>
                      </a:r>
                      <a:endParaRPr lang="en-GB" sz="1400" kern="1200" noProof="0" dirty="0">
                        <a:solidFill>
                          <a:schemeClr val="tx1"/>
                        </a:solidFill>
                        <a:latin typeface="+mn-lt"/>
                        <a:ea typeface="+mn-ea"/>
                        <a:cs typeface="+mn-cs"/>
                      </a:endParaRPr>
                    </a:p>
                  </a:txBody>
                  <a:tcPr marL="91439" marR="91439" marT="45709" marB="45709"/>
                </a:tc>
                <a:extLst>
                  <a:ext uri="{0D108BD9-81ED-4DB2-BD59-A6C34878D82A}">
                    <a16:rowId xmlns:a16="http://schemas.microsoft.com/office/drawing/2014/main" val="10004"/>
                  </a:ext>
                </a:extLst>
              </a:tr>
              <a:tr h="26261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PASS.NUMERIC</a:t>
                      </a:r>
                      <a:endParaRPr lang="en-GB" sz="1400" kern="1200" noProof="0" dirty="0">
                        <a:solidFill>
                          <a:schemeClr val="tx1"/>
                        </a:solidFill>
                        <a:latin typeface="+mn-lt"/>
                        <a:ea typeface="+mn-ea"/>
                        <a:cs typeface="+mn-cs"/>
                      </a:endParaRPr>
                    </a:p>
                  </a:txBody>
                  <a:tcPr marL="91439" marR="91439" marT="45709" marB="45709"/>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No of numerals</a:t>
                      </a:r>
                      <a:endParaRPr lang="en-GB" sz="1400" kern="1200" noProof="0" dirty="0">
                        <a:solidFill>
                          <a:schemeClr val="tx1"/>
                        </a:solidFill>
                        <a:latin typeface="+mn-lt"/>
                        <a:ea typeface="+mn-ea"/>
                        <a:cs typeface="+mn-cs"/>
                      </a:endParaRPr>
                    </a:p>
                  </a:txBody>
                  <a:tcPr marL="91439" marR="91439" marT="45709" marB="45709"/>
                </a:tc>
                <a:extLst>
                  <a:ext uri="{0D108BD9-81ED-4DB2-BD59-A6C34878D82A}">
                    <a16:rowId xmlns:a16="http://schemas.microsoft.com/office/drawing/2014/main" val="10005"/>
                  </a:ext>
                </a:extLst>
              </a:tr>
              <a:tr h="26261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PASS.OTHER</a:t>
                      </a:r>
                      <a:endParaRPr lang="en-GB" sz="1400" kern="1200" noProof="0" dirty="0">
                        <a:solidFill>
                          <a:schemeClr val="tx1"/>
                        </a:solidFill>
                        <a:latin typeface="+mn-lt"/>
                        <a:ea typeface="+mn-ea"/>
                        <a:cs typeface="+mn-cs"/>
                      </a:endParaRPr>
                    </a:p>
                  </a:txBody>
                  <a:tcPr marL="91439" marR="91439" marT="45709" marB="45709"/>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rPr>
                        <a:t>Other special characters</a:t>
                      </a:r>
                      <a:endParaRPr lang="en-GB" sz="1400" kern="1200" noProof="0" dirty="0">
                        <a:solidFill>
                          <a:schemeClr val="tx1"/>
                        </a:solidFill>
                        <a:latin typeface="+mn-lt"/>
                        <a:ea typeface="+mn-ea"/>
                        <a:cs typeface="+mn-cs"/>
                      </a:endParaRPr>
                    </a:p>
                  </a:txBody>
                  <a:tcPr marL="91439" marR="91439" marT="45709" marB="45709"/>
                </a:tc>
                <a:extLst>
                  <a:ext uri="{0D108BD9-81ED-4DB2-BD59-A6C34878D82A}">
                    <a16:rowId xmlns:a16="http://schemas.microsoft.com/office/drawing/2014/main" val="10006"/>
                  </a:ext>
                </a:extLst>
              </a:tr>
            </a:tbl>
          </a:graphicData>
        </a:graphic>
      </p:graphicFrame>
      <p:sp>
        <p:nvSpPr>
          <p:cNvPr id="12" name="Snip Same Side Corner Rectangle 12">
            <a:extLst>
              <a:ext uri="{FF2B5EF4-FFF2-40B4-BE49-F238E27FC236}">
                <a16:creationId xmlns:a16="http://schemas.microsoft.com/office/drawing/2014/main" id="{0A5EA38E-1C5E-4043-BBA7-C30C48150736}"/>
              </a:ext>
            </a:extLst>
          </p:cNvPr>
          <p:cNvSpPr/>
          <p:nvPr/>
        </p:nvSpPr>
        <p:spPr>
          <a:xfrm>
            <a:off x="4686302" y="3497218"/>
            <a:ext cx="2692602" cy="1130766"/>
          </a:xfrm>
          <a:prstGeom prst="snip2Same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fontAlgn="auto">
              <a:spcBef>
                <a:spcPts val="0"/>
              </a:spcBef>
              <a:spcAft>
                <a:spcPts val="0"/>
              </a:spcAft>
              <a:defRPr/>
            </a:pPr>
            <a:r>
              <a:rPr lang="en-US" sz="1400" dirty="0">
                <a:solidFill>
                  <a:schemeClr val="tx1"/>
                </a:solidFill>
              </a:rPr>
              <a:t>PASS.UPPER.ALPHA + PASS.LOWER.ALPHA + PASS.NUMERIC +  PASS.OTHER &lt;= 16 AND &gt; PASS.MIN.LENGTH </a:t>
            </a:r>
          </a:p>
          <a:p>
            <a:pPr algn="ctr">
              <a:defRPr/>
            </a:pPr>
            <a:endParaRPr lang="en-GB" dirty="0">
              <a:solidFill>
                <a:schemeClr val="tx1"/>
              </a:solidFill>
            </a:endParaRPr>
          </a:p>
        </p:txBody>
      </p:sp>
      <p:pic>
        <p:nvPicPr>
          <p:cNvPr id="6" name="Рисунок 5">
            <a:extLst>
              <a:ext uri="{FF2B5EF4-FFF2-40B4-BE49-F238E27FC236}">
                <a16:creationId xmlns:a16="http://schemas.microsoft.com/office/drawing/2014/main" id="{996226DE-FDE2-40B9-9EEE-B3C95F7EB12B}"/>
              </a:ext>
            </a:extLst>
          </p:cNvPr>
          <p:cNvPicPr>
            <a:picLocks noChangeAspect="1"/>
          </p:cNvPicPr>
          <p:nvPr/>
        </p:nvPicPr>
        <p:blipFill>
          <a:blip r:embed="rId7"/>
          <a:stretch>
            <a:fillRect/>
          </a:stretch>
        </p:blipFill>
        <p:spPr>
          <a:xfrm>
            <a:off x="370969" y="3295135"/>
            <a:ext cx="4086731" cy="1382576"/>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p:spPr>
      </p:pic>
      <p:sp>
        <p:nvSpPr>
          <p:cNvPr id="3" name="Номер слайда 2">
            <a:extLst>
              <a:ext uri="{FF2B5EF4-FFF2-40B4-BE49-F238E27FC236}">
                <a16:creationId xmlns:a16="http://schemas.microsoft.com/office/drawing/2014/main" id="{6D65C79E-C98C-4DD2-8516-717271DED73C}"/>
              </a:ext>
            </a:extLst>
          </p:cNvPr>
          <p:cNvSpPr>
            <a:spLocks noGrp="1"/>
          </p:cNvSpPr>
          <p:nvPr>
            <p:ph type="sldNum" sz="quarter" idx="12"/>
          </p:nvPr>
        </p:nvSpPr>
        <p:spPr/>
        <p:txBody>
          <a:bodyPr/>
          <a:lstStyle/>
          <a:p>
            <a:fld id="{39FC74CF-8B03-5D41-97A3-DD76EB0CCB80}" type="slidenum">
              <a:rPr lang="ru-RU" smtClean="0"/>
              <a:t>9</a:t>
            </a:fld>
            <a:endParaRPr lang="ru-RU"/>
          </a:p>
        </p:txBody>
      </p:sp>
    </p:spTree>
    <p:extLst>
      <p:ext uri="{BB962C8B-B14F-4D97-AF65-F5344CB8AC3E}">
        <p14:creationId xmlns:p14="http://schemas.microsoft.com/office/powerpoint/2010/main" val="2643870176"/>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8295</TotalTime>
  <Words>4865</Words>
  <Application>Microsoft Office PowerPoint</Application>
  <PresentationFormat>Экран (16:9)</PresentationFormat>
  <Paragraphs>467</Paragraphs>
  <Slides>38</Slides>
  <Notes>36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38</vt:i4>
      </vt:variant>
    </vt:vector>
  </HeadingPairs>
  <TitlesOfParts>
    <vt:vector size="43" baseType="lpstr">
      <vt:lpstr>Arial</vt:lpstr>
      <vt:lpstr>Calibri</vt:lpstr>
      <vt:lpstr>Tahoma</vt:lpstr>
      <vt:lpstr>Times New Roman</vt:lpstr>
      <vt:lpstr>Тема Office</vt:lpstr>
      <vt:lpstr>Session 4. Defining users and configuring Security</vt:lpstr>
      <vt:lpstr>     Agenda</vt:lpstr>
      <vt:lpstr> Why do we need Security in T24?</vt:lpstr>
      <vt:lpstr> Basic Tables of SMS</vt:lpstr>
      <vt:lpstr> Types of System USERS</vt:lpstr>
      <vt:lpstr> Our first encounter with SMS</vt:lpstr>
      <vt:lpstr> Password Characteristics</vt:lpstr>
      <vt:lpstr> SPF</vt:lpstr>
      <vt:lpstr> SPF – Password Characteristics and other features</vt:lpstr>
      <vt:lpstr> How to get a new Password</vt:lpstr>
      <vt:lpstr> Inputter – Authorizer Mechanism</vt:lpstr>
      <vt:lpstr> USER application </vt:lpstr>
      <vt:lpstr> Create User Profile - USER</vt:lpstr>
      <vt:lpstr> Workshop - 1</vt:lpstr>
      <vt:lpstr> User Administration</vt:lpstr>
      <vt:lpstr> Grouping Users</vt:lpstr>
      <vt:lpstr> Grouping Users</vt:lpstr>
      <vt:lpstr> USER.SMS.GROUP – an Example</vt:lpstr>
      <vt:lpstr> Grouping Users – USER.SMS.GROUP</vt:lpstr>
      <vt:lpstr> Workshop - 2</vt:lpstr>
      <vt:lpstr> User Roles – EB.USER.ROLES</vt:lpstr>
      <vt:lpstr> Overrides</vt:lpstr>
      <vt:lpstr> Types of Overrides</vt:lpstr>
      <vt:lpstr> OVERRIDE Application</vt:lpstr>
      <vt:lpstr> Blocked Overrides</vt:lpstr>
      <vt:lpstr> Restricted Approval Access using OVERRIDE Application</vt:lpstr>
      <vt:lpstr> Restricted Approval Access using OVERRIDE Application</vt:lpstr>
      <vt:lpstr> Multiple Level Restricted Override Access</vt:lpstr>
      <vt:lpstr> OVERRIDE.CLASS.DETAILS Application</vt:lpstr>
      <vt:lpstr> Specify the Classes in the appropriate User Profiles</vt:lpstr>
      <vt:lpstr> Overrides as Errors</vt:lpstr>
      <vt:lpstr> DISPO – re-assigning of system Overrides</vt:lpstr>
      <vt:lpstr> DISPO – re-assigning of system Overrides</vt:lpstr>
      <vt:lpstr> DISPO – re-assigning of system Overrides</vt:lpstr>
      <vt:lpstr> DISPO – re-assigning of system Overrides</vt:lpstr>
      <vt:lpstr> DISPO – re-assigning of system Overrides</vt:lpstr>
      <vt:lpstr> BROWSER.PREFERENCES</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презентации</dc:title>
  <dc:creator>Yauhen</dc:creator>
  <cp:lastModifiedBy>Yauheni Zhohun</cp:lastModifiedBy>
  <cp:revision>361</cp:revision>
  <dcterms:created xsi:type="dcterms:W3CDTF">2018-08-16T12:20:01Z</dcterms:created>
  <dcterms:modified xsi:type="dcterms:W3CDTF">2021-10-08T14:50:31Z</dcterms:modified>
</cp:coreProperties>
</file>